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57" r:id="rId14"/>
    <p:sldId id="258" r:id="rId15"/>
    <p:sldId id="259" r:id="rId16"/>
    <p:sldId id="261" r:id="rId17"/>
    <p:sldId id="265" r:id="rId18"/>
    <p:sldId id="266" r:id="rId19"/>
    <p:sldId id="263" r:id="rId20"/>
    <p:sldId id="264" r:id="rId21"/>
    <p:sldId id="267" r:id="rId22"/>
    <p:sldId id="269" r:id="rId23"/>
    <p:sldId id="270" r:id="rId24"/>
    <p:sldId id="271" r:id="rId25"/>
    <p:sldId id="26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8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86C00-FC56-4BD9-911C-96064DAD653E}" type="datetimeFigureOut">
              <a:rPr lang="en-GB" smtClean="0"/>
              <a:t>11/09/2019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E8DA5-148D-4BB4-A80B-DDFA968EDB6D}" type="slidenum">
              <a:rPr lang="en-GB" smtClean="0"/>
              <a:t>‹#›</a:t>
            </a:fld>
            <a:endParaRPr lang="en-GB"/>
          </a:p>
        </p:txBody>
      </p:sp>
    </p:spTree>
    <p:extLst>
      <p:ext uri="{BB962C8B-B14F-4D97-AF65-F5344CB8AC3E}">
        <p14:creationId xmlns:p14="http://schemas.microsoft.com/office/powerpoint/2010/main" val="112053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https://www.bbc.co.uk/bitesize/articles/zqv4cwx</a:t>
            </a:r>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a:t>
            </a:r>
            <a:r>
              <a:rPr lang="en-GB" baseline="0" dirty="0" smtClean="0"/>
              <a:t> https://www.bbc.co.uk/bitesize/articles/zs8f8mn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https://www.bbc.co.uk/teach/class-clips-video/science-ks2-how-our-circulatory-system-keeps-us-alive/zhf76v4</a:t>
            </a:r>
          </a:p>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 https://www.bbc.co.uk/bitesize/articles/ztg6gdm</a:t>
            </a:r>
          </a:p>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information:</a:t>
            </a:r>
            <a:r>
              <a:rPr lang="en-GB" baseline="0" dirty="0" smtClean="0"/>
              <a:t> https://www.bbc.co.uk/bitesize/articles/zw8xb82</a:t>
            </a:r>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7B09A7-EFBC-4126-AA31-3F8E72D8BE27}"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20126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67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28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26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57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1251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95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54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59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1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9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9/11/2019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9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4875" y="750617"/>
            <a:ext cx="6258265" cy="4737140"/>
          </a:xfrm>
          <a:prstGeom prst="rect">
            <a:avLst/>
          </a:prstGeom>
        </p:spPr>
      </p:pic>
      <p:sp>
        <p:nvSpPr>
          <p:cNvPr id="6" name="TextBox 5"/>
          <p:cNvSpPr txBox="1"/>
          <p:nvPr/>
        </p:nvSpPr>
        <p:spPr>
          <a:xfrm>
            <a:off x="-18721" y="5517232"/>
            <a:ext cx="9144000" cy="707886"/>
          </a:xfrm>
          <a:prstGeom prst="rect">
            <a:avLst/>
          </a:prstGeom>
          <a:noFill/>
        </p:spPr>
        <p:txBody>
          <a:bodyPr wrap="square" rtlCol="0">
            <a:spAutoFit/>
          </a:bodyPr>
          <a:lstStyle/>
          <a:p>
            <a:pPr algn="ct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Stage </a:t>
            </a: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2a: </a:t>
            </a: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Identifying the parts of the circulatory system and their functions </a:t>
            </a:r>
            <a:endParaRPr lang="en-GB"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503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404664"/>
            <a:ext cx="8280920" cy="6120680"/>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611560" y="764704"/>
            <a:ext cx="7920880" cy="4093428"/>
          </a:xfrm>
          <a:prstGeom prst="rect">
            <a:avLst/>
          </a:prstGeom>
          <a:noFill/>
          <a:ln>
            <a:noFill/>
          </a:ln>
        </p:spPr>
        <p:txBody>
          <a:bodyPr wrap="square" rtlCol="0">
            <a:spAutoFit/>
          </a:bodyPr>
          <a:lstStyle/>
          <a:p>
            <a:pPr algn="ct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Capillaries</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Capillaries are one cell thick. They link arteries and veins and exchange materials between blood and other body cells. </a:t>
            </a: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717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1300" b="94200" l="10000" r="93200">
                        <a14:backgroundMark x1="20800" y1="43050" x2="20800" y2="43050"/>
                        <a14:backgroundMark x1="18900" y1="48500" x2="18900" y2="48500"/>
                        <a14:backgroundMark x1="29750" y1="48650" x2="29750" y2="48650"/>
                        <a14:backgroundMark x1="28350" y1="46050" x2="28350" y2="46050"/>
                        <a14:backgroundMark x1="28600" y1="43750" x2="28600" y2="43750"/>
                        <a14:backgroundMark x1="27850" y1="43500" x2="27850" y2="43500"/>
                        <a14:backgroundMark x1="26800" y1="40900" x2="26800" y2="40900"/>
                        <a14:backgroundMark x1="26600" y1="38450" x2="26600" y2="38450"/>
                        <a14:backgroundMark x1="73800" y1="48650" x2="73800" y2="48650"/>
                        <a14:backgroundMark x1="74950" y1="46050" x2="74950" y2="46050"/>
                        <a14:backgroundMark x1="75100" y1="44250" x2="75100" y2="44250"/>
                        <a14:backgroundMark x1="75650" y1="40850" x2="75650" y2="40850"/>
                        <a14:backgroundMark x1="81150" y1="40000" x2="81150" y2="40000"/>
                        <a14:backgroundMark x1="59600" y1="59050" x2="59600" y2="59050"/>
                        <a14:backgroundMark x1="53750" y1="57050" x2="53750" y2="57050"/>
                        <a14:backgroundMark x1="49000" y1="57450" x2="49000" y2="57450"/>
                        <a14:backgroundMark x1="48200" y1="60050" x2="48200" y2="60050"/>
                        <a14:backgroundMark x1="46400" y1="61600" x2="46400" y2="61600"/>
                        <a14:backgroundMark x1="49350" y1="62450" x2="49350" y2="62450"/>
                        <a14:backgroundMark x1="52250" y1="58950" x2="52250" y2="58950"/>
                        <a14:backgroundMark x1="49600" y1="58950" x2="49600" y2="58950"/>
                        <a14:backgroundMark x1="43150" y1="64850" x2="43150" y2="64850"/>
                        <a14:backgroundMark x1="49650" y1="65200" x2="49650" y2="65200"/>
                        <a14:backgroundMark x1="47300" y1="64350" x2="47300" y2="64350"/>
                        <a14:backgroundMark x1="49150" y1="71300" x2="49150" y2="71300"/>
                        <a14:backgroundMark x1="49850" y1="69850" x2="49850" y2="69850"/>
                        <a14:backgroundMark x1="51750" y1="64700" x2="51750" y2="64700"/>
                        <a14:backgroundMark x1="61850" y1="66200" x2="61850" y2="66200"/>
                        <a14:backgroundMark x1="63450" y1="65550" x2="63450" y2="65550"/>
                      </a14:backgroundRemoval>
                    </a14:imgEffect>
                  </a14:imgLayer>
                </a14:imgProps>
              </a:ext>
              <a:ext uri="{28A0092B-C50C-407E-A947-70E740481C1C}">
                <a14:useLocalDpi xmlns:a14="http://schemas.microsoft.com/office/drawing/2010/main" val="0"/>
              </a:ext>
            </a:extLst>
          </a:blip>
          <a:srcRect l="12745" t="44185" r="9297" b="4165"/>
          <a:stretch/>
        </p:blipFill>
        <p:spPr bwMode="auto">
          <a:xfrm>
            <a:off x="3008032" y="3356992"/>
            <a:ext cx="3199943" cy="212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95936" y="5661248"/>
            <a:ext cx="1440160" cy="307777"/>
          </a:xfrm>
          <a:prstGeom prst="rect">
            <a:avLst/>
          </a:prstGeom>
          <a:noFill/>
        </p:spPr>
        <p:txBody>
          <a:bodyPr wrap="square" rtlCol="0">
            <a:spAutoFit/>
          </a:bodyPr>
          <a:lstStyle/>
          <a:p>
            <a:r>
              <a:rPr lang="en-GB" sz="1400" b="1" dirty="0" smtClean="0">
                <a:latin typeface="Tahoma" panose="020B0604030504040204" pitchFamily="34" charset="0"/>
                <a:ea typeface="Tahoma" panose="020B0604030504040204" pitchFamily="34" charset="0"/>
                <a:cs typeface="Tahoma" panose="020B0604030504040204" pitchFamily="34" charset="0"/>
              </a:rPr>
              <a:t>Capillaries</a:t>
            </a:r>
            <a:endParaRPr lang="en-GB" sz="1400" b="1"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flipV="1">
            <a:off x="4572000" y="4457224"/>
            <a:ext cx="0" cy="120402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06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404664"/>
            <a:ext cx="8280920" cy="6048672"/>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575556" y="640792"/>
            <a:ext cx="8064896" cy="3600986"/>
          </a:xfrm>
          <a:prstGeom prst="rect">
            <a:avLst/>
          </a:prstGeom>
          <a:noFill/>
          <a:ln>
            <a:noFill/>
          </a:ln>
        </p:spPr>
        <p:txBody>
          <a:bodyPr wrap="square" rtlCol="0">
            <a:spAutoFit/>
          </a:bodyPr>
          <a:lstStyle/>
          <a:p>
            <a:pPr algn="ct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Blood</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Blood carries substances around the body. It is made up of the following elements:</a:t>
            </a:r>
          </a:p>
          <a:p>
            <a:pPr marL="342900" indent="-342900">
              <a:buFont typeface="Arial" panose="020B0604020202020204" pitchFamily="34" charset="0"/>
              <a:buChar char="•"/>
            </a:pPr>
            <a:endPar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GB"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Red blood cells: </a:t>
            </a: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transport oxygen</a:t>
            </a:r>
          </a:p>
          <a:p>
            <a:pPr marL="342900" indent="-342900">
              <a:buFont typeface="Arial" panose="020B0604020202020204" pitchFamily="34" charset="0"/>
              <a:buChar char="•"/>
            </a:pPr>
            <a:r>
              <a:rPr lang="en-GB"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White blood  cells: </a:t>
            </a: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protect against disease</a:t>
            </a:r>
          </a:p>
          <a:p>
            <a:pPr marL="342900" indent="-342900">
              <a:buFont typeface="Arial" panose="020B0604020202020204" pitchFamily="34" charset="0"/>
              <a:buChar char="•"/>
            </a:pPr>
            <a:r>
              <a:rPr lang="en-GB"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Platelets: </a:t>
            </a: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repair cuts by causing blood to clot</a:t>
            </a:r>
          </a:p>
          <a:p>
            <a:pPr marL="342900" indent="-342900">
              <a:buFont typeface="Arial" panose="020B0604020202020204" pitchFamily="34" charset="0"/>
              <a:buChar char="•"/>
            </a:pPr>
            <a:r>
              <a:rPr lang="en-GB" sz="2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Plasma: </a:t>
            </a:r>
            <a:r>
              <a:rPr lang="en-GB" sz="2000" dirty="0" smtClean="0">
                <a:latin typeface="Tahoma" panose="020B0604030504040204" pitchFamily="34" charset="0"/>
                <a:ea typeface="Tahoma" panose="020B0604030504040204" pitchFamily="34" charset="0"/>
                <a:cs typeface="Tahoma" panose="020B0604030504040204" pitchFamily="34" charset="0"/>
              </a:rPr>
              <a:t>a</a:t>
            </a:r>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 liquid that transports nutrients, red and white blood cells and platelets</a:t>
            </a:r>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67"/>
          <a:stretch/>
        </p:blipFill>
        <p:spPr bwMode="auto">
          <a:xfrm>
            <a:off x="2297914" y="3946262"/>
            <a:ext cx="4620177" cy="242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114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404664"/>
            <a:ext cx="8280920" cy="6048672"/>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755576" y="640792"/>
            <a:ext cx="7506580" cy="3323987"/>
          </a:xfrm>
          <a:prstGeom prst="rect">
            <a:avLst/>
          </a:prstGeom>
          <a:noFill/>
          <a:ln>
            <a:noFill/>
          </a:ln>
        </p:spPr>
        <p:txBody>
          <a:bodyPr wrap="square" rtlCol="0">
            <a:spAutoFit/>
          </a:bodyPr>
          <a:lstStyle/>
          <a:p>
            <a:pPr algn="ctr"/>
            <a:r>
              <a:rPr lang="en-GB" sz="3200" b="1"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Your tasks</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lgn="ctr">
              <a:buFont typeface="+mj-lt"/>
              <a:buAutoNum type="arabicPeriod"/>
            </a:pPr>
            <a:endParaRPr lang="en-GB" dirty="0">
              <a:solidFill>
                <a:srgbClr val="4F81BD"/>
              </a:solidFill>
              <a:latin typeface="VAGRounded-Light" panose="020B0400000000000000" pitchFamily="34" charset="0"/>
            </a:endParaRPr>
          </a:p>
          <a:p>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1. Work in your business groups to research how to keep your heart healthy. Why is it important that we do this? Explain using your learning from this session. We will use this at later stages of the project.</a:t>
            </a:r>
          </a:p>
          <a:p>
            <a:pPr algn="ctr"/>
            <a:endPar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2. Work in your business groups to use your learning from today to make a stop- motion animation to explain and demonstrate the journey that blood takes as it travels around the body. </a:t>
            </a: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163" y="3964779"/>
            <a:ext cx="3691682" cy="24082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2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0230" y="908720"/>
            <a:ext cx="6258265" cy="4737140"/>
          </a:xfrm>
          <a:prstGeom prst="rect">
            <a:avLst/>
          </a:prstGeom>
        </p:spPr>
      </p:pic>
      <p:sp>
        <p:nvSpPr>
          <p:cNvPr id="2" name="TextBox 1"/>
          <p:cNvSpPr txBox="1"/>
          <p:nvPr/>
        </p:nvSpPr>
        <p:spPr>
          <a:xfrm>
            <a:off x="0" y="5734744"/>
            <a:ext cx="9144000" cy="400110"/>
          </a:xfrm>
          <a:prstGeom prst="rect">
            <a:avLst/>
          </a:prstGeom>
          <a:noFill/>
        </p:spPr>
        <p:txBody>
          <a:bodyPr wrap="square" rtlCol="0">
            <a:spAutoFit/>
          </a:bodyPr>
          <a:lstStyle/>
          <a:p>
            <a:pPr algn="ctr"/>
            <a:r>
              <a:rPr lang="en-GB" sz="2000" b="1" dirty="0">
                <a:solidFill>
                  <a:prstClr val="white"/>
                </a:solidFill>
                <a:latin typeface="Tahoma" panose="020B0604030504040204" pitchFamily="34" charset="0"/>
                <a:ea typeface="Tahoma" panose="020B0604030504040204" pitchFamily="34" charset="0"/>
                <a:cs typeface="Tahoma" panose="020B0604030504040204" pitchFamily="34" charset="0"/>
              </a:rPr>
              <a:t>Stage </a:t>
            </a: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2b: </a:t>
            </a:r>
            <a:r>
              <a:rPr lang="en-GB" sz="2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Investigating the effect of exercise on heart rate </a:t>
            </a:r>
            <a:endParaRPr lang="en-GB" sz="2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38611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467544" y="980728"/>
            <a:ext cx="8136904" cy="4752528"/>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467543" y="1124744"/>
            <a:ext cx="8136905" cy="5370701"/>
          </a:xfrm>
          <a:prstGeom prst="rect">
            <a:avLst/>
          </a:prstGeom>
          <a:noFill/>
        </p:spPr>
        <p:txBody>
          <a:bodyPr wrap="square" rtlCol="0">
            <a:spAutoFit/>
          </a:bodyPr>
          <a:lstStyle/>
          <a:p>
            <a:pPr algn="ctr"/>
            <a:r>
              <a:rPr lang="en-GB" sz="32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Learning objective:</a:t>
            </a:r>
          </a:p>
          <a:p>
            <a:pPr algn="ctr"/>
            <a:endParaRPr lang="en-GB" sz="1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pPr algn="ctr"/>
            <a:endParaRPr lang="en-GB" sz="1200" b="1" dirty="0">
              <a:latin typeface="Tahoma" panose="020B0604030504040204" pitchFamily="34" charset="0"/>
              <a:ea typeface="Tahoma" panose="020B0604030504040204" pitchFamily="34" charset="0"/>
              <a:cs typeface="Tahoma" panose="020B0604030504040204" pitchFamily="34" charset="0"/>
            </a:endParaRPr>
          </a:p>
          <a:p>
            <a:pPr algn="ctr"/>
            <a:r>
              <a:rPr lang="en-GB" sz="2000" b="1" dirty="0" smtClean="0">
                <a:latin typeface="Tahoma" panose="020B0604030504040204" pitchFamily="34" charset="0"/>
                <a:ea typeface="Tahoma" panose="020B0604030504040204" pitchFamily="34" charset="0"/>
                <a:cs typeface="Tahoma" panose="020B0604030504040204" pitchFamily="34" charset="0"/>
              </a:rPr>
              <a:t>To investigate the effect of exercise on heart rate</a:t>
            </a:r>
          </a:p>
          <a:p>
            <a:pPr algn="ctr"/>
            <a:endParaRPr lang="en-GB" sz="2000" b="1" dirty="0">
              <a:latin typeface="Tahoma" panose="020B0604030504040204" pitchFamily="34" charset="0"/>
              <a:ea typeface="Tahoma" panose="020B0604030504040204" pitchFamily="34" charset="0"/>
              <a:cs typeface="Tahoma" panose="020B0604030504040204" pitchFamily="34" charset="0"/>
            </a:endParaRPr>
          </a:p>
          <a:p>
            <a:pPr algn="ctr"/>
            <a:r>
              <a:rPr lang="en-GB" sz="24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Think:</a:t>
            </a:r>
            <a:endParaRPr lang="en-GB" sz="24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Tell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your partner 3 things you have learnt about the circulatory system</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How can we measure our heart beats?</a:t>
            </a: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GB" sz="32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pPr algn="ctr"/>
            <a:endParaRPr lang="en-GB" sz="32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pPr algn="ctr"/>
            <a:endParaRPr lang="en-GB" sz="32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44608"/>
            <a:ext cx="1619672" cy="1225997"/>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50" r="14218"/>
          <a:stretch/>
        </p:blipFill>
        <p:spPr bwMode="auto">
          <a:xfrm>
            <a:off x="3547141" y="4674658"/>
            <a:ext cx="1977709" cy="21171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13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842440"/>
            <a:ext cx="8136904" cy="5178848"/>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4572" y="229442"/>
            <a:ext cx="1619672" cy="1225997"/>
          </a:xfrm>
          <a:prstGeom prst="rect">
            <a:avLst/>
          </a:prstGeom>
        </p:spPr>
      </p:pic>
      <p:sp>
        <p:nvSpPr>
          <p:cNvPr id="3" name="TextBox 2"/>
          <p:cNvSpPr txBox="1"/>
          <p:nvPr/>
        </p:nvSpPr>
        <p:spPr>
          <a:xfrm>
            <a:off x="467544" y="1196752"/>
            <a:ext cx="8136904" cy="4093428"/>
          </a:xfrm>
          <a:prstGeom prst="rect">
            <a:avLst/>
          </a:prstGeom>
          <a:noFill/>
        </p:spPr>
        <p:txBody>
          <a:bodyPr wrap="square" rtlCol="0">
            <a:spAutoFit/>
          </a:bodyPr>
          <a:lstStyle/>
          <a:p>
            <a:pPr algn="ctr"/>
            <a:r>
              <a:rPr lang="en-GB" sz="36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What is your pulse rate?</a:t>
            </a:r>
          </a:p>
          <a:p>
            <a:pPr algn="ctr"/>
            <a:endParaRPr lang="en-GB"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pPr algn="ct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Your pulse is a measure of how fast your heart is beating. It is the number of beats your heart makes in one minute. </a:t>
            </a:r>
            <a:endParaRPr lang="en-GB" sz="20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000" dirty="0">
                <a:solidFill>
                  <a:prstClr val="black"/>
                </a:solidFill>
                <a:latin typeface="Tahoma" panose="020B0604030504040204" pitchFamily="34" charset="0"/>
                <a:ea typeface="Tahoma" panose="020B0604030504040204" pitchFamily="34" charset="0"/>
                <a:cs typeface="Tahoma" panose="020B0604030504040204" pitchFamily="34" charset="0"/>
              </a:rPr>
              <a:t>You can feel your pulse at certain points on your body. The easiest place to feel it is in your wrist, using the first two fingers of your other hand.</a:t>
            </a:r>
          </a:p>
          <a:p>
            <a:pPr algn="ctr"/>
            <a:endParaRPr lang="en-GB"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GB" sz="48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865737"/>
            <a:ext cx="2830056" cy="188670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931252"/>
            <a:ext cx="2630652" cy="175567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60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37486" y="908720"/>
            <a:ext cx="8727001" cy="5328592"/>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55397" y="1412776"/>
            <a:ext cx="9175047" cy="954107"/>
          </a:xfrm>
          <a:prstGeom prst="rect">
            <a:avLst/>
          </a:prstGeom>
          <a:noFill/>
        </p:spPr>
        <p:txBody>
          <a:bodyPr wrap="square" rtlCol="0">
            <a:spAutoFit/>
          </a:bodyPr>
          <a:lstStyle/>
          <a:p>
            <a:pPr algn="ctr"/>
            <a:r>
              <a:rPr lang="en-GB" sz="36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Let’s measure our resting pulse rate</a:t>
            </a:r>
          </a:p>
          <a:p>
            <a:endParaRPr lang="en-GB" sz="2000" dirty="0">
              <a:solidFill>
                <a:prstClr val="black"/>
              </a:solidFill>
            </a:endParaRPr>
          </a:p>
        </p:txBody>
      </p:sp>
      <p:sp>
        <p:nvSpPr>
          <p:cNvPr id="5" name="TextBox 4"/>
          <p:cNvSpPr txBox="1"/>
          <p:nvPr/>
        </p:nvSpPr>
        <p:spPr>
          <a:xfrm>
            <a:off x="232128" y="2366883"/>
            <a:ext cx="8568952" cy="2606163"/>
          </a:xfrm>
          <a:prstGeom prst="rect">
            <a:avLst/>
          </a:prstGeom>
          <a:noFill/>
        </p:spPr>
        <p:txBody>
          <a:bodyPr wrap="square" rtlCol="0">
            <a:spAutoFit/>
          </a:bodyPr>
          <a:lstStyle/>
          <a:p>
            <a:pPr algn="ctr">
              <a:lnSpc>
                <a:spcPct val="150000"/>
              </a:lnSpc>
            </a:pPr>
            <a:r>
              <a:rPr lang="en-GB" sz="2800" dirty="0">
                <a:solidFill>
                  <a:prstClr val="black"/>
                </a:solidFill>
                <a:latin typeface="Tahoma" panose="020B0604030504040204" pitchFamily="34" charset="0"/>
                <a:ea typeface="Tahoma" panose="020B0604030504040204" pitchFamily="34" charset="0"/>
                <a:cs typeface="Tahoma" panose="020B0604030504040204" pitchFamily="34" charset="0"/>
              </a:rPr>
              <a:t>Count how many beats you feel in 30 seconds.</a:t>
            </a:r>
          </a:p>
          <a:p>
            <a:pPr algn="ctr">
              <a:lnSpc>
                <a:spcPct val="150000"/>
              </a:lnSpc>
            </a:pPr>
            <a:r>
              <a:rPr lang="en-GB" sz="2800" dirty="0">
                <a:solidFill>
                  <a:prstClr val="black"/>
                </a:solidFill>
                <a:latin typeface="Tahoma" panose="020B0604030504040204" pitchFamily="34" charset="0"/>
                <a:ea typeface="Tahoma" panose="020B0604030504040204" pitchFamily="34" charset="0"/>
                <a:cs typeface="Tahoma" panose="020B0604030504040204" pitchFamily="34" charset="0"/>
              </a:rPr>
              <a:t>We will double the result to calculate our number of beats per minute.</a:t>
            </a:r>
          </a:p>
          <a:p>
            <a:pPr algn="ctr">
              <a:lnSpc>
                <a:spcPct val="150000"/>
              </a:lnSpc>
            </a:pPr>
            <a:endParaRPr lang="en-GB" sz="2800" i="1" dirty="0">
              <a:solidFill>
                <a:srgbClr val="0070C0"/>
              </a:solidFill>
              <a:latin typeface="Comic Sans MS" panose="030F0702030302020204"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979" y="9792"/>
            <a:ext cx="1619672" cy="1225997"/>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142" y="4370388"/>
            <a:ext cx="2828925"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820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37486" y="908720"/>
            <a:ext cx="8727001" cy="5328592"/>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55397" y="1412776"/>
            <a:ext cx="9175047" cy="954107"/>
          </a:xfrm>
          <a:prstGeom prst="rect">
            <a:avLst/>
          </a:prstGeom>
          <a:noFill/>
        </p:spPr>
        <p:txBody>
          <a:bodyPr wrap="square" rtlCol="0">
            <a:spAutoFit/>
          </a:bodyPr>
          <a:lstStyle/>
          <a:p>
            <a:pPr algn="ctr"/>
            <a:r>
              <a:rPr lang="en-GB" sz="36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Finding the mean</a:t>
            </a:r>
            <a:endParaRPr lang="en-GB" sz="36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a:p>
            <a:endParaRPr lang="en-GB" sz="2000" dirty="0">
              <a:solidFill>
                <a:prstClr val="black"/>
              </a:solidFill>
            </a:endParaRPr>
          </a:p>
        </p:txBody>
      </p:sp>
      <p:sp>
        <p:nvSpPr>
          <p:cNvPr id="5" name="TextBox 4"/>
          <p:cNvSpPr txBox="1"/>
          <p:nvPr/>
        </p:nvSpPr>
        <p:spPr>
          <a:xfrm>
            <a:off x="232128" y="2060848"/>
            <a:ext cx="8568952" cy="3970318"/>
          </a:xfrm>
          <a:prstGeom prst="rect">
            <a:avLst/>
          </a:prstGeom>
          <a:noFill/>
        </p:spPr>
        <p:txBody>
          <a:bodyPr wrap="square" rtlCol="0">
            <a:spAutoFit/>
          </a:bodyPr>
          <a:lstStyle/>
          <a:p>
            <a:pPr algn="ctr">
              <a:lnSpc>
                <a:spcPct val="150000"/>
              </a:lnSpc>
            </a:pPr>
            <a:r>
              <a:rPr lang="en-GB"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What can you remember about finding a mean result? Why do we do this?</a:t>
            </a:r>
          </a:p>
          <a:p>
            <a:pPr algn="ctr">
              <a:lnSpc>
                <a:spcPct val="150000"/>
              </a:lnSpc>
            </a:pPr>
            <a:endParaRPr lang="en-GB"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GB" sz="28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To find the mean, add up your 3 resting pulse measurements and divide the total by 3.</a:t>
            </a:r>
            <a:endParaRPr lang="en-GB" sz="28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endParaRPr lang="en-GB" sz="2800" i="1" dirty="0">
              <a:solidFill>
                <a:srgbClr val="0070C0"/>
              </a:solidFill>
              <a:latin typeface="Comic Sans MS" panose="030F0702030302020204"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979" y="9792"/>
            <a:ext cx="1619672" cy="1225997"/>
          </a:xfrm>
          <a:prstGeom prst="rect">
            <a:avLst/>
          </a:prstGeom>
        </p:spPr>
      </p:pic>
    </p:spTree>
    <p:extLst>
      <p:ext uri="{BB962C8B-B14F-4D97-AF65-F5344CB8AC3E}">
        <p14:creationId xmlns:p14="http://schemas.microsoft.com/office/powerpoint/2010/main" val="304192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37486" y="908720"/>
            <a:ext cx="8727001" cy="5328592"/>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232128" y="1412776"/>
            <a:ext cx="8732359" cy="1384995"/>
          </a:xfrm>
          <a:prstGeom prst="rect">
            <a:avLst/>
          </a:prstGeom>
          <a:noFill/>
        </p:spPr>
        <p:txBody>
          <a:bodyPr wrap="square" rtlCol="0">
            <a:spAutoFit/>
          </a:bodyPr>
          <a:lstStyle/>
          <a:p>
            <a:pPr algn="ctr"/>
            <a:r>
              <a:rPr lang="en-GB" sz="32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What happens to your heart rate when you exercise?</a:t>
            </a:r>
          </a:p>
          <a:p>
            <a:endParaRPr lang="en-GB" sz="2000" dirty="0">
              <a:solidFill>
                <a:prstClr val="black"/>
              </a:solidFill>
            </a:endParaRPr>
          </a:p>
        </p:txBody>
      </p:sp>
      <p:sp>
        <p:nvSpPr>
          <p:cNvPr id="5" name="TextBox 4"/>
          <p:cNvSpPr txBox="1"/>
          <p:nvPr/>
        </p:nvSpPr>
        <p:spPr>
          <a:xfrm>
            <a:off x="232126" y="3068960"/>
            <a:ext cx="8732359" cy="1600438"/>
          </a:xfrm>
          <a:prstGeom prst="rect">
            <a:avLst/>
          </a:prstGeom>
          <a:noFill/>
        </p:spPr>
        <p:txBody>
          <a:bodyPr wrap="square" rtlCol="0">
            <a:spAutoFit/>
          </a:bodyPr>
          <a:lstStyle/>
          <a:p>
            <a:pPr algn="ctr"/>
            <a:r>
              <a:rPr lang="en-GB" sz="2800" dirty="0">
                <a:solidFill>
                  <a:prstClr val="black"/>
                </a:solidFill>
                <a:latin typeface="Tahoma" panose="020B0604030504040204" pitchFamily="34" charset="0"/>
                <a:ea typeface="Tahoma" panose="020B0604030504040204" pitchFamily="34" charset="0"/>
                <a:cs typeface="Tahoma" panose="020B0604030504040204" pitchFamily="34" charset="0"/>
              </a:rPr>
              <a:t>How could you use what we have learnt about the circulatory system to explain this?</a:t>
            </a:r>
          </a:p>
          <a:p>
            <a:pPr algn="ctr">
              <a:lnSpc>
                <a:spcPct val="150000"/>
              </a:lnSpc>
            </a:pPr>
            <a:endParaRPr lang="en-GB" sz="2800" i="1" dirty="0">
              <a:solidFill>
                <a:srgbClr val="0070C0"/>
              </a:solidFill>
              <a:latin typeface="Comic Sans MS" panose="030F0702030302020204" pitchFamily="66"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9979" y="9792"/>
            <a:ext cx="1619672" cy="1225997"/>
          </a:xfrm>
          <a:prstGeom prst="rect">
            <a:avLst/>
          </a:prstGeom>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8403" y="4221088"/>
            <a:ext cx="3625166" cy="24167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599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548680"/>
            <a:ext cx="8568952" cy="5976664"/>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0" y="650607"/>
            <a:ext cx="9144000" cy="769441"/>
          </a:xfrm>
          <a:prstGeom prst="rect">
            <a:avLst/>
          </a:prstGeom>
          <a:noFill/>
        </p:spPr>
        <p:txBody>
          <a:bodyPr wrap="square" rtlCol="0">
            <a:spAutoFit/>
          </a:bodyPr>
          <a:lstStyle/>
          <a:p>
            <a:pPr algn="ctr"/>
            <a:r>
              <a:rPr lang="en-GB" sz="44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Your task…</a:t>
            </a:r>
          </a:p>
        </p:txBody>
      </p:sp>
      <p:sp>
        <p:nvSpPr>
          <p:cNvPr id="5" name="TextBox 4"/>
          <p:cNvSpPr txBox="1"/>
          <p:nvPr/>
        </p:nvSpPr>
        <p:spPr>
          <a:xfrm>
            <a:off x="323528" y="1469980"/>
            <a:ext cx="8568952" cy="4401205"/>
          </a:xfrm>
          <a:prstGeom prst="rect">
            <a:avLst/>
          </a:prstGeom>
          <a:noFill/>
        </p:spPr>
        <p:txBody>
          <a:bodyPr wrap="square" rtlCol="0">
            <a:spAutoFit/>
          </a:bodyPr>
          <a:lstStyle/>
          <a:p>
            <a:pPr algn="ctr"/>
            <a:r>
              <a:rPr lang="en-GB" sz="2800" dirty="0">
                <a:solidFill>
                  <a:prstClr val="black"/>
                </a:solidFill>
                <a:latin typeface="Tahoma" panose="020B0604030504040204" pitchFamily="34" charset="0"/>
                <a:ea typeface="Tahoma" panose="020B0604030504040204" pitchFamily="34" charset="0"/>
                <a:cs typeface="Tahoma" panose="020B0604030504040204" pitchFamily="34" charset="0"/>
              </a:rPr>
              <a:t>A recent report has claimed that giving children 2 minute breaks in the middle of lessons to take part in activities that increase their heart rate can improve both their general health and their concentration.</a:t>
            </a:r>
          </a:p>
          <a:p>
            <a:pPr algn="ctr"/>
            <a:r>
              <a:rPr lang="en-GB" sz="2800" dirty="0">
                <a:solidFill>
                  <a:prstClr val="black"/>
                </a:solidFill>
                <a:latin typeface="Tahoma" panose="020B0604030504040204" pitchFamily="34" charset="0"/>
                <a:ea typeface="Tahoma" panose="020B0604030504040204" pitchFamily="34" charset="0"/>
                <a:cs typeface="Tahoma" panose="020B0604030504040204" pitchFamily="34" charset="0"/>
              </a:rPr>
              <a:t>Scientists  are interested in these claims but would like to find out which activity would be most effective at increasing children’s heart rate in 2 minutes</a:t>
            </a:r>
            <a:r>
              <a:rPr lang="en-GB"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pPr algn="ctr"/>
            <a:endParaRPr lang="en-GB"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GB" sz="2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0"/>
            <a:ext cx="1619672" cy="1410870"/>
          </a:xfrm>
          <a:prstGeom prst="rect">
            <a:avLst/>
          </a:prstGeom>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477" y="5022836"/>
            <a:ext cx="2545046" cy="169669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1360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2227" y="640792"/>
            <a:ext cx="8280920" cy="5740536"/>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945340" y="764704"/>
            <a:ext cx="7272808" cy="3477875"/>
          </a:xfrm>
          <a:prstGeom prst="rect">
            <a:avLst/>
          </a:prstGeom>
          <a:noFill/>
          <a:ln>
            <a:noFill/>
          </a:ln>
        </p:spPr>
        <p:txBody>
          <a:bodyPr wrap="square" rtlCol="0">
            <a:spAutoFit/>
          </a:bodyPr>
          <a:lstStyle/>
          <a:p>
            <a:pPr algn="ct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Learning objectives:</a:t>
            </a:r>
          </a:p>
          <a:p>
            <a:pPr algn="ct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lnSpc>
                <a:spcPct val="150000"/>
              </a:lnSpc>
              <a:buFont typeface="Arial" panose="020B0604020202020204" pitchFamily="34" charset="0"/>
              <a:buChar char="•"/>
            </a:pPr>
            <a:r>
              <a:rPr lang="en-GB" sz="2000" dirty="0" smtClean="0">
                <a:latin typeface="Tahoma" panose="020B0604030504040204" pitchFamily="34" charset="0"/>
                <a:ea typeface="Tahoma" panose="020B0604030504040204" pitchFamily="34" charset="0"/>
                <a:cs typeface="Tahoma" panose="020B0604030504040204" pitchFamily="34" charset="0"/>
              </a:rPr>
              <a:t>To identify </a:t>
            </a:r>
            <a:r>
              <a:rPr lang="en-GB" sz="2000" dirty="0">
                <a:latin typeface="Tahoma" panose="020B0604030504040204" pitchFamily="34" charset="0"/>
                <a:ea typeface="Tahoma" panose="020B0604030504040204" pitchFamily="34" charset="0"/>
                <a:cs typeface="Tahoma" panose="020B0604030504040204" pitchFamily="34" charset="0"/>
              </a:rPr>
              <a:t>and name the main parts of the human circulatory </a:t>
            </a:r>
            <a:r>
              <a:rPr lang="en-GB" sz="2000" dirty="0" smtClean="0">
                <a:latin typeface="Tahoma" panose="020B0604030504040204" pitchFamily="34" charset="0"/>
                <a:ea typeface="Tahoma" panose="020B0604030504040204" pitchFamily="34" charset="0"/>
                <a:cs typeface="Tahoma" panose="020B0604030504040204" pitchFamily="34" charset="0"/>
              </a:rPr>
              <a:t>system</a:t>
            </a:r>
          </a:p>
          <a:p>
            <a:pPr marL="285750" indent="-285750">
              <a:lnSpc>
                <a:spcPct val="150000"/>
              </a:lnSpc>
              <a:buFont typeface="Arial" panose="020B0604020202020204" pitchFamily="34" charset="0"/>
              <a:buChar char="•"/>
            </a:pPr>
            <a:r>
              <a:rPr lang="en-GB" sz="2000" dirty="0" smtClean="0">
                <a:latin typeface="Tahoma" panose="020B0604030504040204" pitchFamily="34" charset="0"/>
                <a:ea typeface="Tahoma" panose="020B0604030504040204" pitchFamily="34" charset="0"/>
                <a:cs typeface="Tahoma" panose="020B0604030504040204" pitchFamily="34" charset="0"/>
              </a:rPr>
              <a:t>To describe </a:t>
            </a:r>
            <a:r>
              <a:rPr lang="en-GB" sz="2000" dirty="0">
                <a:latin typeface="Tahoma" panose="020B0604030504040204" pitchFamily="34" charset="0"/>
                <a:ea typeface="Tahoma" panose="020B0604030504040204" pitchFamily="34" charset="0"/>
                <a:cs typeface="Tahoma" panose="020B0604030504040204" pitchFamily="34" charset="0"/>
              </a:rPr>
              <a:t>the functions of the heart, blood vessels and blood</a:t>
            </a:r>
          </a:p>
          <a:p>
            <a:pPr algn="ctr"/>
            <a:endParaRPr lang="en-GB" dirty="0">
              <a:solidFill>
                <a:srgbClr val="4F81BD"/>
              </a:solidFill>
              <a:latin typeface="VAGRounded-Light" panose="020B0400000000000000" pitchFamily="34" charset="0"/>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60" r="50000" b="12000"/>
          <a:stretch/>
        </p:blipFill>
        <p:spPr bwMode="auto">
          <a:xfrm>
            <a:off x="3906851" y="3284984"/>
            <a:ext cx="1515661" cy="3014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46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251520" y="188640"/>
            <a:ext cx="8568561" cy="6336704"/>
          </a:xfrm>
          <a:prstGeom prst="round2DiagRect">
            <a:avLst/>
          </a:prstGeom>
          <a:ln w="57150">
            <a:solidFill>
              <a:srgbClr val="F7D5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prstClr val="black"/>
              </a:solidFill>
            </a:endParaRPr>
          </a:p>
        </p:txBody>
      </p:sp>
      <p:sp>
        <p:nvSpPr>
          <p:cNvPr id="3" name="TextBox 2"/>
          <p:cNvSpPr txBox="1"/>
          <p:nvPr/>
        </p:nvSpPr>
        <p:spPr>
          <a:xfrm>
            <a:off x="505220" y="315778"/>
            <a:ext cx="8314859" cy="646331"/>
          </a:xfrm>
          <a:prstGeom prst="rect">
            <a:avLst/>
          </a:prstGeom>
          <a:noFill/>
        </p:spPr>
        <p:txBody>
          <a:bodyPr wrap="square" rtlCol="0">
            <a:spAutoFit/>
          </a:bodyPr>
          <a:lstStyle/>
          <a:p>
            <a:pPr algn="ctr"/>
            <a:r>
              <a:rPr lang="en-GB" sz="3600" b="1" dirty="0" smtClean="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rPr>
              <a:t>Fair testing</a:t>
            </a:r>
            <a:endParaRPr lang="en-GB" sz="3600" b="1" dirty="0">
              <a:solidFill>
                <a:srgbClr val="F79646">
                  <a:lumMod val="7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505220" y="1242502"/>
            <a:ext cx="8027219" cy="5663089"/>
          </a:xfrm>
          <a:prstGeom prst="rect">
            <a:avLst/>
          </a:prstGeom>
          <a:noFill/>
        </p:spPr>
        <p:txBody>
          <a:bodyPr wrap="square" rtlCol="0">
            <a:spAutoFit/>
          </a:bodyPr>
          <a:lstStyle/>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fair test is a controlled investigation that compares two things. In order for a test to be fair or well controlled, we have to make sure that only one thing (this is called a variable) is changed and everything else is kept the same.</a:t>
            </a:r>
          </a:p>
          <a:p>
            <a:pPr algn="ct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 variable is anything that can affect the results we are observing or measuring.</a:t>
            </a:r>
          </a:p>
          <a:p>
            <a:pPr algn="ct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In </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your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investigation, </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you will test three forms of physical exercise. </a:t>
            </a: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By only changing one thing (the </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form of exercise)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and keeping everything else the same, we can </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find out which exercise is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the most </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effective at raising our heart rate.</a:t>
            </a:r>
          </a:p>
          <a:p>
            <a:pPr algn="ctr"/>
            <a:endParaRPr lang="en-GB" sz="24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sz="3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GB"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5946"/>
            <a:ext cx="1619672" cy="1225997"/>
          </a:xfrm>
          <a:prstGeom prst="rect">
            <a:avLst/>
          </a:prstGeom>
        </p:spPr>
      </p:pic>
    </p:spTree>
    <p:extLst>
      <p:ext uri="{BB962C8B-B14F-4D97-AF65-F5344CB8AC3E}">
        <p14:creationId xmlns:p14="http://schemas.microsoft.com/office/powerpoint/2010/main" val="2902285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95536" y="404664"/>
            <a:ext cx="8424936" cy="6120680"/>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395536" y="682171"/>
            <a:ext cx="8424936" cy="4339650"/>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Investigation planning</a:t>
            </a:r>
          </a:p>
          <a:p>
            <a:pPr algn="ctr"/>
            <a:r>
              <a:rPr lang="en-GB" sz="2400" dirty="0">
                <a:latin typeface="Tahoma" panose="020B0604030504040204" pitchFamily="34" charset="0"/>
              </a:rPr>
              <a:t>	</a:t>
            </a:r>
          </a:p>
          <a:p>
            <a:pPr algn="ctr"/>
            <a:r>
              <a:rPr lang="en-GB" sz="2400" dirty="0" smtClean="0">
                <a:latin typeface="Tahoma" panose="020B0604030504040204" pitchFamily="34" charset="0"/>
              </a:rPr>
              <a:t>Think </a:t>
            </a:r>
            <a:r>
              <a:rPr lang="en-GB" sz="2400" dirty="0">
                <a:latin typeface="Tahoma" panose="020B0604030504040204" pitchFamily="34" charset="0"/>
              </a:rPr>
              <a:t>about variables that </a:t>
            </a:r>
            <a:r>
              <a:rPr lang="en-GB" sz="2400" dirty="0" smtClean="0">
                <a:latin typeface="Tahoma" panose="020B0604030504040204" pitchFamily="34" charset="0"/>
              </a:rPr>
              <a:t>you </a:t>
            </a:r>
            <a:r>
              <a:rPr lang="en-GB" sz="2400" dirty="0">
                <a:latin typeface="Tahoma" panose="020B0604030504040204" pitchFamily="34" charset="0"/>
              </a:rPr>
              <a:t>will need to control (keep the same) for this </a:t>
            </a:r>
            <a:r>
              <a:rPr lang="en-GB" sz="2400" dirty="0" smtClean="0">
                <a:latin typeface="Tahoma" panose="020B0604030504040204" pitchFamily="34" charset="0"/>
              </a:rPr>
              <a:t>investigation.</a:t>
            </a:r>
          </a:p>
          <a:p>
            <a:pPr algn="ctr"/>
            <a:endParaRPr lang="en-GB" sz="2400" dirty="0">
              <a:solidFill>
                <a:schemeClr val="accent1"/>
              </a:solidFill>
              <a:latin typeface="Tahoma" panose="020B0604030504040204" pitchFamily="34" charset="0"/>
            </a:endParaRPr>
          </a:p>
          <a:p>
            <a:pPr algn="ctr"/>
            <a:r>
              <a:rPr lang="en-GB" sz="2400" dirty="0" smtClean="0">
                <a:solidFill>
                  <a:srgbClr val="E85803"/>
                </a:solidFill>
                <a:latin typeface="Tahoma" panose="020B0604030504040204" pitchFamily="34" charset="0"/>
              </a:rPr>
              <a:t>How will you measure </a:t>
            </a:r>
            <a:r>
              <a:rPr lang="en-GB" sz="2400" dirty="0">
                <a:solidFill>
                  <a:srgbClr val="E85803"/>
                </a:solidFill>
                <a:latin typeface="Tahoma" panose="020B0604030504040204" pitchFamily="34" charset="0"/>
              </a:rPr>
              <a:t>which </a:t>
            </a:r>
            <a:r>
              <a:rPr lang="en-GB" sz="2400" dirty="0" smtClean="0">
                <a:solidFill>
                  <a:srgbClr val="E85803"/>
                </a:solidFill>
                <a:latin typeface="Tahoma" panose="020B0604030504040204" pitchFamily="34" charset="0"/>
              </a:rPr>
              <a:t>form of exercise is </a:t>
            </a:r>
            <a:r>
              <a:rPr lang="en-GB" sz="2400" dirty="0">
                <a:solidFill>
                  <a:srgbClr val="E85803"/>
                </a:solidFill>
                <a:latin typeface="Tahoma" panose="020B0604030504040204" pitchFamily="34" charset="0"/>
              </a:rPr>
              <a:t>the most </a:t>
            </a:r>
            <a:r>
              <a:rPr lang="en-GB" sz="2400" dirty="0" smtClean="0">
                <a:solidFill>
                  <a:srgbClr val="E85803"/>
                </a:solidFill>
                <a:latin typeface="Tahoma" panose="020B0604030504040204" pitchFamily="34" charset="0"/>
              </a:rPr>
              <a:t>effective at raising your heart rate?</a:t>
            </a:r>
          </a:p>
          <a:p>
            <a:pPr algn="ctr"/>
            <a:endParaRPr lang="en-GB" sz="2400" dirty="0">
              <a:solidFill>
                <a:schemeClr val="accent1"/>
              </a:solidFill>
              <a:latin typeface="Tahoma" panose="020B0604030504040204" pitchFamily="34" charset="0"/>
            </a:endParaRPr>
          </a:p>
          <a:p>
            <a:pPr algn="ctr"/>
            <a:r>
              <a:rPr lang="en-GB" sz="2400" dirty="0" smtClean="0">
                <a:latin typeface="Tahoma" panose="020B0604030504040204" pitchFamily="34" charset="0"/>
              </a:rPr>
              <a:t>Write up your investigation plan and explain </a:t>
            </a:r>
            <a:r>
              <a:rPr lang="en-GB" sz="2400" dirty="0">
                <a:latin typeface="Tahoma" panose="020B0604030504040204" pitchFamily="34" charset="0"/>
              </a:rPr>
              <a:t>why </a:t>
            </a:r>
            <a:r>
              <a:rPr lang="en-GB" sz="2400" dirty="0" smtClean="0">
                <a:latin typeface="Tahoma" panose="020B0604030504040204" pitchFamily="34" charset="0"/>
              </a:rPr>
              <a:t>you </a:t>
            </a:r>
            <a:r>
              <a:rPr lang="en-GB" sz="2400" dirty="0">
                <a:latin typeface="Tahoma" panose="020B0604030504040204" pitchFamily="34" charset="0"/>
              </a:rPr>
              <a:t>are changing </a:t>
            </a:r>
            <a:r>
              <a:rPr lang="en-GB" sz="2400" dirty="0" smtClean="0">
                <a:latin typeface="Tahoma" panose="020B0604030504040204" pitchFamily="34" charset="0"/>
              </a:rPr>
              <a:t>your </a:t>
            </a:r>
            <a:r>
              <a:rPr lang="en-GB" sz="2400" dirty="0">
                <a:latin typeface="Tahoma" panose="020B0604030504040204" pitchFamily="34" charset="0"/>
              </a:rPr>
              <a:t>variables or keeping them constant.</a:t>
            </a:r>
          </a:p>
          <a:p>
            <a:pPr algn="ctr"/>
            <a:endParaRPr lang="en-GB" sz="2400" dirty="0" smtClean="0">
              <a:solidFill>
                <a:srgbClr val="FF0000"/>
              </a:solidFill>
              <a:latin typeface="Tahoma" panose="020B0604030504040204"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50" r="10313"/>
          <a:stretch/>
        </p:blipFill>
        <p:spPr bwMode="auto">
          <a:xfrm>
            <a:off x="3344479" y="4492369"/>
            <a:ext cx="2527050" cy="23656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834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919323" y="764704"/>
            <a:ext cx="7397094" cy="518457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02158" y="980728"/>
            <a:ext cx="7325085" cy="5355312"/>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Line graphs </a:t>
            </a:r>
          </a:p>
          <a:p>
            <a:pPr algn="ctr"/>
            <a:endParaRPr lang="en-GB" sz="2400" dirty="0" smtClean="0">
              <a:solidFill>
                <a:srgbClr val="FF0000"/>
              </a:solidFill>
              <a:latin typeface="Tahoma" panose="020B0604030504040204" pitchFamily="34" charset="0"/>
            </a:endParaRPr>
          </a:p>
          <a:p>
            <a:pPr marL="342900" indent="-342900">
              <a:lnSpc>
                <a:spcPct val="150000"/>
              </a:lnSpc>
              <a:buFont typeface="Arial" panose="020B0604020202020204" pitchFamily="34" charset="0"/>
              <a:buChar char="•"/>
            </a:pPr>
            <a:r>
              <a:rPr lang="en-GB" sz="2000" dirty="0" smtClean="0">
                <a:latin typeface="Tahoma" panose="020B0604030504040204" pitchFamily="34" charset="0"/>
              </a:rPr>
              <a:t>Line graphs are used to show how a variable changes over time. </a:t>
            </a:r>
          </a:p>
          <a:p>
            <a:pPr marL="342900" indent="-342900">
              <a:lnSpc>
                <a:spcPct val="150000"/>
              </a:lnSpc>
              <a:buFont typeface="Arial" panose="020B0604020202020204" pitchFamily="34" charset="0"/>
              <a:buChar char="•"/>
            </a:pPr>
            <a:r>
              <a:rPr lang="en-GB" sz="2000" dirty="0">
                <a:solidFill>
                  <a:srgbClr val="E85803"/>
                </a:solidFill>
                <a:latin typeface="Tahoma" panose="020B0604030504040204" pitchFamily="34" charset="0"/>
              </a:rPr>
              <a:t>S</a:t>
            </a:r>
            <a:r>
              <a:rPr lang="en-GB" sz="2000" dirty="0" smtClean="0">
                <a:solidFill>
                  <a:srgbClr val="E85803"/>
                </a:solidFill>
                <a:latin typeface="Tahoma" panose="020B0604030504040204" pitchFamily="34" charset="0"/>
              </a:rPr>
              <a:t>traight </a:t>
            </a:r>
            <a:r>
              <a:rPr lang="en-GB" sz="2000" dirty="0">
                <a:solidFill>
                  <a:srgbClr val="E85803"/>
                </a:solidFill>
                <a:latin typeface="Tahoma" panose="020B0604030504040204" pitchFamily="34" charset="0"/>
              </a:rPr>
              <a:t>lines </a:t>
            </a:r>
            <a:r>
              <a:rPr lang="en-GB" sz="2000" dirty="0" smtClean="0">
                <a:solidFill>
                  <a:srgbClr val="E85803"/>
                </a:solidFill>
                <a:latin typeface="Tahoma" panose="020B0604030504040204" pitchFamily="34" charset="0"/>
              </a:rPr>
              <a:t>join a series of points together.</a:t>
            </a:r>
          </a:p>
          <a:p>
            <a:pPr marL="342900" indent="-342900">
              <a:lnSpc>
                <a:spcPct val="150000"/>
              </a:lnSpc>
              <a:buFont typeface="Arial" panose="020B0604020202020204" pitchFamily="34" charset="0"/>
              <a:buChar char="•"/>
            </a:pPr>
            <a:r>
              <a:rPr lang="en-GB" sz="2000" dirty="0" smtClean="0">
                <a:latin typeface="Tahoma" panose="020B0604030504040204" pitchFamily="34" charset="0"/>
              </a:rPr>
              <a:t>The horizontal axis is called the </a:t>
            </a:r>
            <a:r>
              <a:rPr lang="en-GB" sz="2000" b="1" dirty="0" smtClean="0">
                <a:latin typeface="Tahoma" panose="020B0604030504040204" pitchFamily="34" charset="0"/>
              </a:rPr>
              <a:t>x axis</a:t>
            </a:r>
            <a:r>
              <a:rPr lang="en-GB" sz="2000" dirty="0" smtClean="0">
                <a:latin typeface="Tahoma" panose="020B0604030504040204" pitchFamily="34" charset="0"/>
              </a:rPr>
              <a:t>; this shows regular intervals of time.</a:t>
            </a:r>
          </a:p>
          <a:p>
            <a:pPr marL="342900" indent="-342900">
              <a:lnSpc>
                <a:spcPct val="150000"/>
              </a:lnSpc>
              <a:buFont typeface="Arial" panose="020B0604020202020204" pitchFamily="34" charset="0"/>
              <a:buChar char="•"/>
            </a:pPr>
            <a:r>
              <a:rPr lang="en-GB" sz="2000" dirty="0" smtClean="0">
                <a:solidFill>
                  <a:srgbClr val="E85803"/>
                </a:solidFill>
                <a:latin typeface="Tahoma" panose="020B0604030504040204" pitchFamily="34" charset="0"/>
              </a:rPr>
              <a:t>The vertical axis is called the </a:t>
            </a:r>
            <a:r>
              <a:rPr lang="en-GB" sz="2000" b="1" dirty="0" smtClean="0">
                <a:solidFill>
                  <a:srgbClr val="E85803"/>
                </a:solidFill>
                <a:latin typeface="Tahoma" panose="020B0604030504040204" pitchFamily="34" charset="0"/>
              </a:rPr>
              <a:t>y axis</a:t>
            </a:r>
            <a:r>
              <a:rPr lang="en-GB" sz="2000" dirty="0" smtClean="0">
                <a:solidFill>
                  <a:srgbClr val="E85803"/>
                </a:solidFill>
                <a:latin typeface="Tahoma" panose="020B0604030504040204" pitchFamily="34" charset="0"/>
              </a:rPr>
              <a:t>; this shows the variable we are measuring over time (in this case, your heart rate).</a:t>
            </a:r>
          </a:p>
          <a:p>
            <a:pPr algn="ctr"/>
            <a:endParaRPr lang="en-GB" sz="2400" dirty="0" smtClean="0">
              <a:solidFill>
                <a:schemeClr val="accent1"/>
              </a:solidFill>
              <a:latin typeface="Tahoma" panose="020B0604030504040204" pitchFamily="34" charset="0"/>
            </a:endParaRPr>
          </a:p>
          <a:p>
            <a:pPr algn="ctr"/>
            <a:endParaRPr lang="en-GB" sz="2400" dirty="0" smtClean="0">
              <a:solidFill>
                <a:schemeClr val="accent1"/>
              </a:solidFill>
              <a:latin typeface="Tahoma" panose="020B0604030504040204" pitchFamily="34" charset="0"/>
            </a:endParaRPr>
          </a:p>
          <a:p>
            <a:pPr algn="ctr"/>
            <a:endParaRPr lang="en-GB" sz="2400" dirty="0" smtClean="0">
              <a:solidFill>
                <a:schemeClr val="accent1"/>
              </a:solidFill>
              <a:latin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80364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332656"/>
            <a:ext cx="8496944" cy="626469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323528" y="476672"/>
            <a:ext cx="8280919" cy="7063472"/>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Drawing a line graph</a:t>
            </a:r>
          </a:p>
          <a:p>
            <a:pPr algn="ctr"/>
            <a:endParaRPr lang="en-GB" sz="2400" dirty="0" smtClean="0">
              <a:latin typeface="Tahoma" panose="020B0604030504040204" pitchFamily="34" charset="0"/>
            </a:endParaRPr>
          </a:p>
          <a:p>
            <a:pPr marL="342900" indent="-342900">
              <a:lnSpc>
                <a:spcPct val="150000"/>
              </a:lnSpc>
              <a:buFont typeface="Arial" panose="020B0604020202020204" pitchFamily="34" charset="0"/>
              <a:buChar char="•"/>
            </a:pPr>
            <a:r>
              <a:rPr lang="en-GB" dirty="0" smtClean="0">
                <a:latin typeface="Tahoma" panose="020B0604030504040204" pitchFamily="34" charset="0"/>
              </a:rPr>
              <a:t>Draw your graph on squared or graph paper</a:t>
            </a:r>
          </a:p>
          <a:p>
            <a:pPr marL="342900" indent="-342900">
              <a:lnSpc>
                <a:spcPct val="150000"/>
              </a:lnSpc>
              <a:buFont typeface="Arial" panose="020B0604020202020204" pitchFamily="34" charset="0"/>
              <a:buChar char="•"/>
            </a:pPr>
            <a:r>
              <a:rPr lang="en-GB" dirty="0" smtClean="0">
                <a:solidFill>
                  <a:srgbClr val="E85803"/>
                </a:solidFill>
                <a:latin typeface="Tahoma" panose="020B0604030504040204" pitchFamily="34" charset="0"/>
              </a:rPr>
              <a:t>When deciding on a scale for your y axis, look at the data you have collected to see how large your range is.</a:t>
            </a:r>
          </a:p>
          <a:p>
            <a:pPr marL="342900" indent="-342900">
              <a:lnSpc>
                <a:spcPct val="150000"/>
              </a:lnSpc>
              <a:buFont typeface="Arial" panose="020B0604020202020204" pitchFamily="34" charset="0"/>
              <a:buChar char="•"/>
            </a:pPr>
            <a:r>
              <a:rPr lang="en-GB" dirty="0" smtClean="0">
                <a:latin typeface="Tahoma" panose="020B0604030504040204" pitchFamily="34" charset="0"/>
              </a:rPr>
              <a:t>Your scale should go up in regular intervals: twos, fives or tens usually work well.</a:t>
            </a:r>
          </a:p>
          <a:p>
            <a:pPr marL="342900" indent="-342900">
              <a:lnSpc>
                <a:spcPct val="150000"/>
              </a:lnSpc>
              <a:buFont typeface="Arial" panose="020B0604020202020204" pitchFamily="34" charset="0"/>
              <a:buChar char="•"/>
            </a:pPr>
            <a:r>
              <a:rPr lang="en-GB" dirty="0" smtClean="0">
                <a:solidFill>
                  <a:srgbClr val="E85803"/>
                </a:solidFill>
                <a:latin typeface="Tahoma" panose="020B0604030504040204" pitchFamily="34" charset="0"/>
              </a:rPr>
              <a:t>Remember to start your y axis at zero.</a:t>
            </a:r>
          </a:p>
          <a:p>
            <a:pPr marL="342900" indent="-342900">
              <a:lnSpc>
                <a:spcPct val="150000"/>
              </a:lnSpc>
              <a:buFont typeface="Arial" panose="020B0604020202020204" pitchFamily="34" charset="0"/>
              <a:buChar char="•"/>
            </a:pPr>
            <a:r>
              <a:rPr lang="en-GB" dirty="0" smtClean="0">
                <a:latin typeface="Tahoma" panose="020B0604030504040204" pitchFamily="34" charset="0"/>
              </a:rPr>
              <a:t>Your x axis will show minutes after exercise.</a:t>
            </a:r>
          </a:p>
          <a:p>
            <a:pPr marL="342900" indent="-342900">
              <a:lnSpc>
                <a:spcPct val="150000"/>
              </a:lnSpc>
              <a:buFont typeface="Arial" panose="020B0604020202020204" pitchFamily="34" charset="0"/>
              <a:buChar char="•"/>
            </a:pPr>
            <a:r>
              <a:rPr lang="en-GB" dirty="0" smtClean="0">
                <a:solidFill>
                  <a:srgbClr val="E85803"/>
                </a:solidFill>
                <a:latin typeface="Tahoma" panose="020B0604030504040204" pitchFamily="34" charset="0"/>
              </a:rPr>
              <a:t>Remember to leave an equal number of squares between each number on your x axis. </a:t>
            </a:r>
          </a:p>
          <a:p>
            <a:pPr marL="342900" indent="-342900">
              <a:lnSpc>
                <a:spcPct val="150000"/>
              </a:lnSpc>
              <a:buFont typeface="Arial" panose="020B0604020202020204" pitchFamily="34" charset="0"/>
              <a:buChar char="•"/>
            </a:pPr>
            <a:r>
              <a:rPr lang="en-GB" dirty="0" smtClean="0">
                <a:latin typeface="Tahoma" panose="020B0604030504040204" pitchFamily="34" charset="0"/>
              </a:rPr>
              <a:t>Mark your pulse rate at each time point on the graph with a cross and then join all your crosses together with a ruler.</a:t>
            </a:r>
          </a:p>
          <a:p>
            <a:pPr marL="342900" indent="-342900">
              <a:buFont typeface="Arial" panose="020B0604020202020204" pitchFamily="34" charset="0"/>
              <a:buChar char="•"/>
            </a:pPr>
            <a:endParaRPr lang="en-GB" sz="2400" dirty="0" smtClean="0">
              <a:solidFill>
                <a:srgbClr val="FF0000"/>
              </a:solidFill>
              <a:latin typeface="Tahoma" panose="020B0604030504040204" pitchFamily="34" charset="0"/>
            </a:endParaRPr>
          </a:p>
          <a:p>
            <a:pPr algn="ctr"/>
            <a:endParaRPr lang="en-GB" sz="2400" dirty="0" smtClean="0">
              <a:solidFill>
                <a:schemeClr val="accent1"/>
              </a:solidFill>
              <a:latin typeface="Tahoma" panose="020B0604030504040204" pitchFamily="34" charset="0"/>
            </a:endParaRPr>
          </a:p>
          <a:p>
            <a:pPr algn="ctr"/>
            <a:endParaRPr lang="en-GB" sz="2400" dirty="0" smtClean="0">
              <a:solidFill>
                <a:schemeClr val="accent1"/>
              </a:solidFill>
              <a:latin typeface="Tahoma" panose="020B0604030504040204" pitchFamily="34" charset="0"/>
            </a:endParaRPr>
          </a:p>
          <a:p>
            <a:pPr algn="ctr"/>
            <a:endParaRPr lang="en-GB" sz="2400" dirty="0" smtClean="0">
              <a:solidFill>
                <a:schemeClr val="accent1"/>
              </a:solidFill>
              <a:latin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2922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332656"/>
            <a:ext cx="8496944" cy="626469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578395" y="476671"/>
            <a:ext cx="8220211" cy="646331"/>
          </a:xfrm>
          <a:prstGeom prst="rect">
            <a:avLst/>
          </a:prstGeom>
          <a:noFill/>
          <a:ln>
            <a:noFill/>
          </a:ln>
        </p:spPr>
        <p:txBody>
          <a:bodyPr wrap="square" rtlCol="0">
            <a:spAutoFit/>
          </a:bodyPr>
          <a:lstStyle/>
          <a:p>
            <a:pPr algn="ctr"/>
            <a:r>
              <a:rPr lang="en-GB" sz="3600" b="1" dirty="0" smtClean="0">
                <a:solidFill>
                  <a:srgbClr val="E85803"/>
                </a:solidFill>
                <a:latin typeface="Tahoma" panose="020B0604030504040204" pitchFamily="34" charset="0"/>
              </a:rPr>
              <a:t>Drawing a line graph</a:t>
            </a:r>
          </a:p>
        </p:txBody>
      </p:sp>
      <p:sp>
        <p:nvSpPr>
          <p:cNvPr id="8" name="TextBox 7"/>
          <p:cNvSpPr txBox="1"/>
          <p:nvPr/>
        </p:nvSpPr>
        <p:spPr>
          <a:xfrm>
            <a:off x="4000803" y="5949280"/>
            <a:ext cx="1187624" cy="369332"/>
          </a:xfrm>
          <a:prstGeom prst="rect">
            <a:avLst/>
          </a:prstGeom>
          <a:noFill/>
          <a:ln>
            <a:noFill/>
          </a:ln>
        </p:spPr>
        <p:txBody>
          <a:bodyPr wrap="square" rtlCol="0">
            <a:spAutoFit/>
          </a:bodyPr>
          <a:lstStyle/>
          <a:p>
            <a:pPr algn="ctr"/>
            <a:r>
              <a:rPr lang="en-GB" dirty="0">
                <a:latin typeface="Tahoma" panose="020B0604030504040204" pitchFamily="34" charset="0"/>
              </a:rPr>
              <a:t>X</a:t>
            </a:r>
            <a:r>
              <a:rPr lang="en-GB" dirty="0" smtClean="0">
                <a:latin typeface="Tahoma" panose="020B0604030504040204" pitchFamily="34" charset="0"/>
              </a:rPr>
              <a:t> axis</a:t>
            </a:r>
            <a:endParaRPr lang="en-GB" dirty="0">
              <a:latin typeface="Tahoma" panose="020B0604030504040204" pitchFamily="34" charset="0"/>
            </a:endParaRPr>
          </a:p>
        </p:txBody>
      </p:sp>
      <p:grpSp>
        <p:nvGrpSpPr>
          <p:cNvPr id="5" name="Group 4"/>
          <p:cNvGrpSpPr/>
          <p:nvPr/>
        </p:nvGrpSpPr>
        <p:grpSpPr>
          <a:xfrm>
            <a:off x="244871" y="1892957"/>
            <a:ext cx="7874793" cy="3672408"/>
            <a:chOff x="81583" y="1916832"/>
            <a:chExt cx="8251804" cy="385704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2" t="12630" r="2988" b="3251"/>
            <a:stretch/>
          </p:blipFill>
          <p:spPr bwMode="auto">
            <a:xfrm>
              <a:off x="1115616" y="1916832"/>
              <a:ext cx="7217771" cy="3857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583" y="3312509"/>
              <a:ext cx="1187624" cy="387900"/>
            </a:xfrm>
            <a:prstGeom prst="rect">
              <a:avLst/>
            </a:prstGeom>
            <a:noFill/>
            <a:ln>
              <a:noFill/>
            </a:ln>
          </p:spPr>
          <p:txBody>
            <a:bodyPr wrap="square" rtlCol="0">
              <a:spAutoFit/>
            </a:bodyPr>
            <a:lstStyle/>
            <a:p>
              <a:pPr algn="ctr"/>
              <a:r>
                <a:rPr lang="en-GB" dirty="0" smtClean="0">
                  <a:latin typeface="Tahoma" panose="020B0604030504040204" pitchFamily="34" charset="0"/>
                </a:rPr>
                <a:t>Y axis</a:t>
              </a:r>
              <a:endParaRPr lang="en-GB" dirty="0">
                <a:latin typeface="Tahoma" panose="020B0604030504040204" pitchFamily="34" charset="0"/>
              </a:endParaRPr>
            </a:p>
          </p:txBody>
        </p:sp>
        <p:sp>
          <p:nvSpPr>
            <p:cNvPr id="4" name="TextBox 3"/>
            <p:cNvSpPr txBox="1"/>
            <p:nvPr/>
          </p:nvSpPr>
          <p:spPr>
            <a:xfrm>
              <a:off x="2147176" y="4677538"/>
              <a:ext cx="377788" cy="461665"/>
            </a:xfrm>
            <a:prstGeom prst="rect">
              <a:avLst/>
            </a:prstGeom>
            <a:noFill/>
            <a:ln>
              <a:noFill/>
            </a:ln>
          </p:spPr>
          <p:txBody>
            <a:bodyPr wrap="square" rtlCol="0">
              <a:spAutoFit/>
            </a:bodyPr>
            <a:lstStyle/>
            <a:p>
              <a:r>
                <a:rPr lang="en-GB" sz="2400" dirty="0" smtClean="0"/>
                <a:t>x</a:t>
              </a:r>
              <a:endParaRPr lang="en-GB" sz="2400" dirty="0"/>
            </a:p>
          </p:txBody>
        </p:sp>
        <p:sp>
          <p:nvSpPr>
            <p:cNvPr id="9" name="TextBox 8"/>
            <p:cNvSpPr txBox="1"/>
            <p:nvPr/>
          </p:nvSpPr>
          <p:spPr>
            <a:xfrm>
              <a:off x="3088569" y="4343113"/>
              <a:ext cx="377788" cy="461665"/>
            </a:xfrm>
            <a:prstGeom prst="rect">
              <a:avLst/>
            </a:prstGeom>
            <a:noFill/>
            <a:ln>
              <a:noFill/>
            </a:ln>
          </p:spPr>
          <p:txBody>
            <a:bodyPr wrap="square" rtlCol="0">
              <a:spAutoFit/>
            </a:bodyPr>
            <a:lstStyle/>
            <a:p>
              <a:r>
                <a:rPr lang="en-GB" sz="2400" dirty="0" smtClean="0"/>
                <a:t>x</a:t>
              </a:r>
              <a:endParaRPr lang="en-GB" sz="2400" dirty="0"/>
            </a:p>
          </p:txBody>
        </p:sp>
        <p:sp>
          <p:nvSpPr>
            <p:cNvPr id="10" name="TextBox 9"/>
            <p:cNvSpPr txBox="1"/>
            <p:nvPr/>
          </p:nvSpPr>
          <p:spPr>
            <a:xfrm>
              <a:off x="4000803" y="3820276"/>
              <a:ext cx="377788" cy="461665"/>
            </a:xfrm>
            <a:prstGeom prst="rect">
              <a:avLst/>
            </a:prstGeom>
            <a:noFill/>
            <a:ln>
              <a:noFill/>
            </a:ln>
          </p:spPr>
          <p:txBody>
            <a:bodyPr wrap="square" rtlCol="0">
              <a:spAutoFit/>
            </a:bodyPr>
            <a:lstStyle/>
            <a:p>
              <a:r>
                <a:rPr lang="en-GB" sz="2400" dirty="0" smtClean="0"/>
                <a:t>x</a:t>
              </a:r>
              <a:endParaRPr lang="en-GB" sz="2400" dirty="0"/>
            </a:p>
          </p:txBody>
        </p:sp>
        <p:sp>
          <p:nvSpPr>
            <p:cNvPr id="11" name="TextBox 10"/>
            <p:cNvSpPr txBox="1"/>
            <p:nvPr/>
          </p:nvSpPr>
          <p:spPr>
            <a:xfrm>
              <a:off x="4932040" y="3451008"/>
              <a:ext cx="377788" cy="461665"/>
            </a:xfrm>
            <a:prstGeom prst="rect">
              <a:avLst/>
            </a:prstGeom>
            <a:noFill/>
            <a:ln>
              <a:noFill/>
            </a:ln>
          </p:spPr>
          <p:txBody>
            <a:bodyPr wrap="square" rtlCol="0">
              <a:spAutoFit/>
            </a:bodyPr>
            <a:lstStyle/>
            <a:p>
              <a:r>
                <a:rPr lang="en-GB" sz="2400" dirty="0" smtClean="0"/>
                <a:t>x</a:t>
              </a:r>
              <a:endParaRPr lang="en-GB" sz="2400" dirty="0"/>
            </a:p>
          </p:txBody>
        </p:sp>
        <p:sp>
          <p:nvSpPr>
            <p:cNvPr id="12" name="TextBox 11"/>
            <p:cNvSpPr txBox="1"/>
            <p:nvPr/>
          </p:nvSpPr>
          <p:spPr>
            <a:xfrm>
              <a:off x="5668934" y="2876681"/>
              <a:ext cx="377788" cy="461665"/>
            </a:xfrm>
            <a:prstGeom prst="rect">
              <a:avLst/>
            </a:prstGeom>
            <a:noFill/>
            <a:ln>
              <a:noFill/>
            </a:ln>
          </p:spPr>
          <p:txBody>
            <a:bodyPr wrap="square" rtlCol="0">
              <a:spAutoFit/>
            </a:bodyPr>
            <a:lstStyle/>
            <a:p>
              <a:r>
                <a:rPr lang="en-GB" sz="2400" dirty="0" smtClean="0"/>
                <a:t>x</a:t>
              </a:r>
              <a:endParaRPr lang="en-GB" sz="2400" dirty="0"/>
            </a:p>
          </p:txBody>
        </p:sp>
        <p:sp>
          <p:nvSpPr>
            <p:cNvPr id="13" name="TextBox 12"/>
            <p:cNvSpPr txBox="1"/>
            <p:nvPr/>
          </p:nvSpPr>
          <p:spPr>
            <a:xfrm>
              <a:off x="6746524" y="2221594"/>
              <a:ext cx="377788" cy="461665"/>
            </a:xfrm>
            <a:prstGeom prst="rect">
              <a:avLst/>
            </a:prstGeom>
            <a:noFill/>
            <a:ln>
              <a:noFill/>
            </a:ln>
          </p:spPr>
          <p:txBody>
            <a:bodyPr wrap="square" rtlCol="0">
              <a:spAutoFit/>
            </a:bodyPr>
            <a:lstStyle/>
            <a:p>
              <a:r>
                <a:rPr lang="en-GB" sz="2400" dirty="0" smtClean="0"/>
                <a:t>x</a:t>
              </a:r>
              <a:endParaRPr lang="en-GB" sz="2400" dirty="0"/>
            </a:p>
          </p:txBody>
        </p:sp>
        <p:sp>
          <p:nvSpPr>
            <p:cNvPr id="14" name="TextBox 13"/>
            <p:cNvSpPr txBox="1"/>
            <p:nvPr/>
          </p:nvSpPr>
          <p:spPr>
            <a:xfrm>
              <a:off x="7668344" y="2060848"/>
              <a:ext cx="377788" cy="461665"/>
            </a:xfrm>
            <a:prstGeom prst="rect">
              <a:avLst/>
            </a:prstGeom>
            <a:noFill/>
            <a:ln>
              <a:noFill/>
            </a:ln>
          </p:spPr>
          <p:txBody>
            <a:bodyPr wrap="square" rtlCol="0">
              <a:spAutoFit/>
            </a:bodyPr>
            <a:lstStyle/>
            <a:p>
              <a:r>
                <a:rPr lang="en-GB" sz="2400" dirty="0" smtClean="0"/>
                <a:t>x</a:t>
              </a:r>
              <a:endParaRPr lang="en-GB" sz="2400" dirty="0"/>
            </a:p>
          </p:txBody>
        </p:sp>
      </p:grpSp>
      <p:cxnSp>
        <p:nvCxnSpPr>
          <p:cNvPr id="20" name="Straight Arrow Connector 19"/>
          <p:cNvCxnSpPr/>
          <p:nvPr/>
        </p:nvCxnSpPr>
        <p:spPr>
          <a:xfrm>
            <a:off x="1331640" y="1518176"/>
            <a:ext cx="360040" cy="110452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p:nvPr/>
        </p:nvCxnSpPr>
        <p:spPr>
          <a:xfrm flipV="1">
            <a:off x="2699792" y="5373216"/>
            <a:ext cx="1872208" cy="576064"/>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29" name="Explosion 1 28"/>
          <p:cNvSpPr/>
          <p:nvPr/>
        </p:nvSpPr>
        <p:spPr>
          <a:xfrm>
            <a:off x="6482438" y="5373216"/>
            <a:ext cx="2005136" cy="1471204"/>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1" name="Explosion 1 30"/>
          <p:cNvSpPr/>
          <p:nvPr/>
        </p:nvSpPr>
        <p:spPr>
          <a:xfrm>
            <a:off x="1109337" y="5386796"/>
            <a:ext cx="2005136" cy="1471204"/>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2" name="Explosion 1 31"/>
          <p:cNvSpPr/>
          <p:nvPr/>
        </p:nvSpPr>
        <p:spPr>
          <a:xfrm>
            <a:off x="259904" y="629071"/>
            <a:ext cx="2005136" cy="1471204"/>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TextBox 14"/>
          <p:cNvSpPr txBox="1"/>
          <p:nvPr/>
        </p:nvSpPr>
        <p:spPr>
          <a:xfrm>
            <a:off x="1428563" y="5810780"/>
            <a:ext cx="1368152" cy="646331"/>
          </a:xfrm>
          <a:prstGeom prst="rect">
            <a:avLst/>
          </a:prstGeom>
          <a:noFill/>
        </p:spPr>
        <p:txBody>
          <a:bodyPr wrap="square" rtlCol="0">
            <a:spAutoFit/>
          </a:bodyPr>
          <a:lstStyle/>
          <a:p>
            <a:pPr algn="ctr"/>
            <a:r>
              <a:rPr lang="en-GB" sz="1200" dirty="0" smtClean="0">
                <a:solidFill>
                  <a:schemeClr val="bg1"/>
                </a:solidFill>
                <a:latin typeface="Tahoma" panose="020B0604030504040204" pitchFamily="34" charset="0"/>
              </a:rPr>
              <a:t>Time is always shown on the x axis</a:t>
            </a:r>
            <a:endParaRPr lang="en-GB" sz="1200" dirty="0">
              <a:solidFill>
                <a:schemeClr val="bg1"/>
              </a:solidFill>
              <a:latin typeface="Tahoma" panose="020B0604030504040204" pitchFamily="34" charset="0"/>
            </a:endParaRPr>
          </a:p>
        </p:txBody>
      </p:sp>
      <p:sp>
        <p:nvSpPr>
          <p:cNvPr id="17" name="TextBox 16"/>
          <p:cNvSpPr txBox="1"/>
          <p:nvPr/>
        </p:nvSpPr>
        <p:spPr>
          <a:xfrm>
            <a:off x="578396" y="1019184"/>
            <a:ext cx="1368152" cy="646331"/>
          </a:xfrm>
          <a:prstGeom prst="rect">
            <a:avLst/>
          </a:prstGeom>
          <a:noFill/>
        </p:spPr>
        <p:txBody>
          <a:bodyPr wrap="square" rtlCol="0">
            <a:spAutoFit/>
          </a:bodyPr>
          <a:lstStyle/>
          <a:p>
            <a:pPr algn="ctr"/>
            <a:r>
              <a:rPr lang="en-GB" sz="1200" dirty="0" smtClean="0">
                <a:solidFill>
                  <a:schemeClr val="bg1"/>
                </a:solidFill>
                <a:latin typeface="Tahoma" panose="020B0604030504040204" pitchFamily="34" charset="0"/>
              </a:rPr>
              <a:t>The scale increases in regular intervals</a:t>
            </a:r>
            <a:endParaRPr lang="en-GB" sz="1200" dirty="0">
              <a:solidFill>
                <a:schemeClr val="bg1"/>
              </a:solidFill>
              <a:latin typeface="Tahoma" panose="020B0604030504040204" pitchFamily="34" charset="0"/>
            </a:endParaRPr>
          </a:p>
        </p:txBody>
      </p:sp>
      <p:sp>
        <p:nvSpPr>
          <p:cNvPr id="18" name="TextBox 17"/>
          <p:cNvSpPr txBox="1"/>
          <p:nvPr/>
        </p:nvSpPr>
        <p:spPr>
          <a:xfrm>
            <a:off x="2341638" y="1342350"/>
            <a:ext cx="5143368" cy="369332"/>
          </a:xfrm>
          <a:prstGeom prst="rect">
            <a:avLst/>
          </a:prstGeom>
          <a:noFill/>
          <a:ln>
            <a:noFill/>
          </a:ln>
        </p:spPr>
        <p:txBody>
          <a:bodyPr wrap="square" rtlCol="0">
            <a:spAutoFit/>
          </a:bodyPr>
          <a:lstStyle/>
          <a:p>
            <a:pPr algn="ctr"/>
            <a:r>
              <a:rPr lang="en-GB" u="sng" dirty="0" smtClean="0">
                <a:latin typeface="Tahoma" panose="020B0604030504040204" pitchFamily="34" charset="0"/>
              </a:rPr>
              <a:t>Remember to give your graph a </a:t>
            </a:r>
            <a:r>
              <a:rPr lang="en-GB" u="sng" smtClean="0">
                <a:latin typeface="Tahoma" panose="020B0604030504040204" pitchFamily="34" charset="0"/>
              </a:rPr>
              <a:t>suitable title</a:t>
            </a:r>
            <a:endParaRPr lang="en-GB" u="sng" dirty="0">
              <a:latin typeface="Tahoma" panose="020B0604030504040204" pitchFamily="34" charset="0"/>
            </a:endParaRPr>
          </a:p>
        </p:txBody>
      </p:sp>
      <p:sp>
        <p:nvSpPr>
          <p:cNvPr id="19" name="TextBox 18"/>
          <p:cNvSpPr txBox="1"/>
          <p:nvPr/>
        </p:nvSpPr>
        <p:spPr>
          <a:xfrm>
            <a:off x="6800930" y="5796800"/>
            <a:ext cx="1368152" cy="646331"/>
          </a:xfrm>
          <a:prstGeom prst="rect">
            <a:avLst/>
          </a:prstGeom>
          <a:noFill/>
        </p:spPr>
        <p:txBody>
          <a:bodyPr wrap="square" rtlCol="0">
            <a:spAutoFit/>
          </a:bodyPr>
          <a:lstStyle/>
          <a:p>
            <a:pPr algn="ctr"/>
            <a:r>
              <a:rPr lang="en-GB" sz="1200" dirty="0" smtClean="0">
                <a:solidFill>
                  <a:schemeClr val="bg1"/>
                </a:solidFill>
                <a:latin typeface="Tahoma" panose="020B0604030504040204" pitchFamily="34" charset="0"/>
              </a:rPr>
              <a:t>Points are joined with straight, ruled lines.</a:t>
            </a:r>
            <a:endParaRPr lang="en-GB" sz="1200" dirty="0">
              <a:solidFill>
                <a:schemeClr val="bg1"/>
              </a:solidFill>
              <a:latin typeface="Tahoma" panose="020B0604030504040204" pitchFamily="34" charset="0"/>
            </a:endParaRPr>
          </a:p>
        </p:txBody>
      </p:sp>
      <p:cxnSp>
        <p:nvCxnSpPr>
          <p:cNvPr id="24" name="Straight Arrow Connector 23"/>
          <p:cNvCxnSpPr/>
          <p:nvPr/>
        </p:nvCxnSpPr>
        <p:spPr>
          <a:xfrm flipH="1" flipV="1">
            <a:off x="6228184" y="2852936"/>
            <a:ext cx="1256822" cy="2943864"/>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33" name="Explosion 1 32"/>
          <p:cNvSpPr/>
          <p:nvPr/>
        </p:nvSpPr>
        <p:spPr>
          <a:xfrm>
            <a:off x="2544999" y="2096350"/>
            <a:ext cx="2005136" cy="1471204"/>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34" name="TextBox 33"/>
          <p:cNvSpPr txBox="1"/>
          <p:nvPr/>
        </p:nvSpPr>
        <p:spPr>
          <a:xfrm>
            <a:off x="2863491" y="2576026"/>
            <a:ext cx="1368152" cy="461665"/>
          </a:xfrm>
          <a:prstGeom prst="rect">
            <a:avLst/>
          </a:prstGeom>
          <a:noFill/>
        </p:spPr>
        <p:txBody>
          <a:bodyPr wrap="square" rtlCol="0">
            <a:spAutoFit/>
          </a:bodyPr>
          <a:lstStyle/>
          <a:p>
            <a:pPr algn="ctr"/>
            <a:r>
              <a:rPr lang="en-GB" sz="1200" dirty="0" smtClean="0">
                <a:solidFill>
                  <a:schemeClr val="bg1"/>
                </a:solidFill>
                <a:latin typeface="Tahoma" panose="020B0604030504040204" pitchFamily="34" charset="0"/>
              </a:rPr>
              <a:t>The scale starts at zero</a:t>
            </a:r>
            <a:endParaRPr lang="en-GB" sz="1200" dirty="0">
              <a:solidFill>
                <a:schemeClr val="bg1"/>
              </a:solidFill>
              <a:latin typeface="Tahoma" panose="020B0604030504040204" pitchFamily="34" charset="0"/>
            </a:endParaRPr>
          </a:p>
        </p:txBody>
      </p:sp>
      <p:cxnSp>
        <p:nvCxnSpPr>
          <p:cNvPr id="35" name="Straight Arrow Connector 34"/>
          <p:cNvCxnSpPr/>
          <p:nvPr/>
        </p:nvCxnSpPr>
        <p:spPr>
          <a:xfrm flipH="1">
            <a:off x="1907706" y="3037691"/>
            <a:ext cx="1080118" cy="1703603"/>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1921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17" grpId="0"/>
      <p:bldP spid="19" grpId="0"/>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95536" y="404664"/>
            <a:ext cx="8424936" cy="6120680"/>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83568" y="682171"/>
            <a:ext cx="7848872" cy="3847207"/>
          </a:xfrm>
          <a:prstGeom prst="rect">
            <a:avLst/>
          </a:prstGeom>
          <a:noFill/>
          <a:ln>
            <a:noFill/>
          </a:ln>
        </p:spPr>
        <p:txBody>
          <a:bodyPr wrap="square" rtlCol="0">
            <a:spAutoFit/>
          </a:bodyPr>
          <a:lstStyle/>
          <a:p>
            <a:pPr algn="ctr"/>
            <a:r>
              <a:rPr lang="en-GB" sz="4000" b="1" dirty="0" smtClean="0">
                <a:solidFill>
                  <a:srgbClr val="E85803"/>
                </a:solidFill>
                <a:latin typeface="Tahoma" panose="020B0604030504040204" pitchFamily="34" charset="0"/>
              </a:rPr>
              <a:t>Evaluation</a:t>
            </a:r>
          </a:p>
          <a:p>
            <a:pPr algn="ctr"/>
            <a:r>
              <a:rPr lang="en-GB" sz="2400" dirty="0">
                <a:latin typeface="Tahoma" panose="020B0604030504040204" pitchFamily="34" charset="0"/>
              </a:rPr>
              <a:t>	</a:t>
            </a:r>
          </a:p>
          <a:p>
            <a:pPr algn="ctr">
              <a:lnSpc>
                <a:spcPct val="150000"/>
              </a:lnSpc>
            </a:pPr>
            <a:r>
              <a:rPr lang="en-GB" sz="2400" dirty="0" smtClean="0">
                <a:latin typeface="Tahoma" panose="020B0604030504040204" pitchFamily="34" charset="0"/>
              </a:rPr>
              <a:t>Write a paragraph to explain what your results showed. Think critically about how you conducted your investigation: Was it well controlled? Could you have improved your design or fair testing? How might this have impacted your results?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4328" y="27794"/>
            <a:ext cx="1619672" cy="1225997"/>
          </a:xfrm>
          <a:prstGeom prst="rect">
            <a:avLst/>
          </a:prstGeom>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750" r="10313"/>
          <a:stretch/>
        </p:blipFill>
        <p:spPr bwMode="auto">
          <a:xfrm>
            <a:off x="3344479" y="4492369"/>
            <a:ext cx="2527050" cy="23656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878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640792"/>
            <a:ext cx="8280920" cy="5740536"/>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971600" y="764704"/>
            <a:ext cx="7272808" cy="3908762"/>
          </a:xfrm>
          <a:prstGeom prst="rect">
            <a:avLst/>
          </a:prstGeom>
          <a:noFill/>
          <a:ln>
            <a:noFill/>
          </a:ln>
        </p:spPr>
        <p:txBody>
          <a:bodyPr wrap="square" rtlCol="0">
            <a:spAutoFit/>
          </a:bodyPr>
          <a:lstStyle/>
          <a:p>
            <a:pPr algn="ctr"/>
            <a:r>
              <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a:t>
            </a: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he circulatory system</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circulatory system is made up of the heart, blood and blood vessels.</a:t>
            </a: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spcBef>
                <a:spcPct val="50000"/>
              </a:spcBef>
              <a:buClr>
                <a:srgbClr val="006600"/>
              </a:buClr>
            </a:pPr>
            <a:r>
              <a:rPr lang="en-GB" altLang="en-US" sz="2400" dirty="0" smtClean="0">
                <a:latin typeface="Tahoma" panose="020B0604030504040204" pitchFamily="34" charset="0"/>
                <a:ea typeface="Tahoma" panose="020B0604030504040204" pitchFamily="34" charset="0"/>
                <a:cs typeface="Tahoma" panose="020B0604030504040204" pitchFamily="34" charset="0"/>
              </a:rPr>
              <a:t>It is responsible for carrying </a:t>
            </a:r>
            <a:r>
              <a:rPr lang="en-GB" altLang="en-US" sz="2400" dirty="0">
                <a:latin typeface="Tahoma" panose="020B0604030504040204" pitchFamily="34" charset="0"/>
                <a:ea typeface="Tahoma" panose="020B0604030504040204" pitchFamily="34" charset="0"/>
                <a:cs typeface="Tahoma" panose="020B0604030504040204" pitchFamily="34" charset="0"/>
              </a:rPr>
              <a:t>blood and dissolved  </a:t>
            </a:r>
            <a:r>
              <a:rPr lang="en-GB" altLang="en-US" sz="2400" dirty="0" smtClean="0">
                <a:latin typeface="Tahoma" panose="020B0604030504040204" pitchFamily="34" charset="0"/>
                <a:ea typeface="Tahoma" panose="020B0604030504040204" pitchFamily="34" charset="0"/>
                <a:cs typeface="Tahoma" panose="020B0604030504040204" pitchFamily="34" charset="0"/>
              </a:rPr>
              <a:t>substances </a:t>
            </a:r>
            <a:r>
              <a:rPr lang="en-GB" altLang="en-US" sz="2400" dirty="0">
                <a:latin typeface="Tahoma" panose="020B0604030504040204" pitchFamily="34" charset="0"/>
                <a:ea typeface="Tahoma" panose="020B0604030504040204" pitchFamily="34" charset="0"/>
                <a:cs typeface="Tahoma" panose="020B0604030504040204" pitchFamily="34" charset="0"/>
              </a:rPr>
              <a:t>to and </a:t>
            </a:r>
            <a:r>
              <a:rPr lang="en-GB" altLang="en-US" sz="2400" dirty="0" smtClean="0">
                <a:latin typeface="Tahoma" panose="020B0604030504040204" pitchFamily="34" charset="0"/>
                <a:ea typeface="Tahoma" panose="020B0604030504040204" pitchFamily="34" charset="0"/>
                <a:cs typeface="Tahoma" panose="020B0604030504040204" pitchFamily="34" charset="0"/>
              </a:rPr>
              <a:t>from </a:t>
            </a:r>
            <a:r>
              <a:rPr lang="en-GB" altLang="en-US" sz="2400" dirty="0">
                <a:latin typeface="Tahoma" panose="020B0604030504040204" pitchFamily="34" charset="0"/>
                <a:ea typeface="Tahoma" panose="020B0604030504040204" pitchFamily="34" charset="0"/>
                <a:cs typeface="Tahoma" panose="020B0604030504040204" pitchFamily="34" charset="0"/>
              </a:rPr>
              <a:t>the </a:t>
            </a:r>
            <a:r>
              <a:rPr lang="en-GB" altLang="en-US" sz="2400" dirty="0" smtClean="0">
                <a:latin typeface="Tahoma" panose="020B0604030504040204" pitchFamily="34" charset="0"/>
                <a:ea typeface="Tahoma" panose="020B0604030504040204" pitchFamily="34" charset="0"/>
                <a:cs typeface="Tahoma" panose="020B0604030504040204" pitchFamily="34" charset="0"/>
              </a:rPr>
              <a:t>entire body.</a:t>
            </a: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760" r="50000" b="12000"/>
          <a:stretch/>
        </p:blipFill>
        <p:spPr bwMode="auto">
          <a:xfrm>
            <a:off x="3896493" y="3395598"/>
            <a:ext cx="1423021" cy="283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655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640792"/>
            <a:ext cx="8280920" cy="5740536"/>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611560" y="764704"/>
            <a:ext cx="7920880" cy="3724096"/>
          </a:xfrm>
          <a:prstGeom prst="rect">
            <a:avLst/>
          </a:prstGeom>
          <a:noFill/>
          <a:ln>
            <a:noFill/>
          </a:ln>
        </p:spPr>
        <p:txBody>
          <a:bodyPr wrap="square" rtlCol="0">
            <a:spAutoFit/>
          </a:bodyPr>
          <a:lstStyle/>
          <a:p>
            <a:pPr algn="ctr"/>
            <a:r>
              <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a:t>
            </a: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he heart</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heart is a powerful muscle that pumps blood around the body. </a:t>
            </a:r>
          </a:p>
          <a:p>
            <a:pPr algn="ctr"/>
            <a:r>
              <a:rPr lang="en-GB" sz="2400" dirty="0" smtClean="0">
                <a:latin typeface="Tahoma" panose="020B0604030504040204" pitchFamily="34" charset="0"/>
                <a:ea typeface="Tahoma" panose="020B0604030504040204" pitchFamily="34" charset="0"/>
                <a:cs typeface="Tahoma" panose="020B0604030504040204" pitchFamily="34" charset="0"/>
              </a:rPr>
              <a:t>A heart beats </a:t>
            </a:r>
            <a:r>
              <a:rPr lang="en-GB" sz="2400" dirty="0">
                <a:latin typeface="Tahoma" panose="020B0604030504040204" pitchFamily="34" charset="0"/>
                <a:ea typeface="Tahoma" panose="020B0604030504040204" pitchFamily="34" charset="0"/>
                <a:cs typeface="Tahoma" panose="020B0604030504040204" pitchFamily="34" charset="0"/>
              </a:rPr>
              <a:t>about 3 billion times during an average lifetime.</a:t>
            </a: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16" r="46892" b="3966"/>
          <a:stretch/>
        </p:blipFill>
        <p:spPr bwMode="auto">
          <a:xfrm>
            <a:off x="3050831" y="3190713"/>
            <a:ext cx="3114346" cy="316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491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640792"/>
            <a:ext cx="8280920" cy="5740536"/>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971600" y="764704"/>
            <a:ext cx="7272808" cy="2985433"/>
          </a:xfrm>
          <a:prstGeom prst="rect">
            <a:avLst/>
          </a:prstGeom>
          <a:noFill/>
          <a:ln>
            <a:noFill/>
          </a:ln>
        </p:spPr>
        <p:txBody>
          <a:bodyPr wrap="square" rtlCol="0">
            <a:spAutoFit/>
          </a:bodyPr>
          <a:lstStyle/>
          <a:p>
            <a:pPr algn="ctr"/>
            <a:r>
              <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a:t>
            </a: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he heart</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Inside, </a:t>
            </a:r>
            <a:r>
              <a:rPr lang="en-GB" sz="2400" dirty="0">
                <a:solidFill>
                  <a:prstClr val="black"/>
                </a:solidFill>
                <a:latin typeface="Tahoma" panose="020B0604030504040204" pitchFamily="34" charset="0"/>
                <a:ea typeface="Tahoma" panose="020B0604030504040204" pitchFamily="34" charset="0"/>
                <a:cs typeface="Tahoma" panose="020B0604030504040204" pitchFamily="34" charset="0"/>
              </a:rPr>
              <a:t>t</a:t>
            </a: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he heart has four chambers: two atria and two ventricles</a:t>
            </a: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6892" t="5606" b="7309"/>
          <a:stretch/>
        </p:blipFill>
        <p:spPr bwMode="auto">
          <a:xfrm>
            <a:off x="2652864" y="2498958"/>
            <a:ext cx="3816424" cy="375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9925" y="2737616"/>
            <a:ext cx="1872208" cy="369332"/>
          </a:xfrm>
          <a:prstGeom prst="rect">
            <a:avLst/>
          </a:prstGeom>
          <a:noFill/>
        </p:spPr>
        <p:txBody>
          <a:bodyPr wrap="squar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Right Atrium</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6480078" y="2709767"/>
            <a:ext cx="1872208" cy="369332"/>
          </a:xfrm>
          <a:prstGeom prst="rect">
            <a:avLst/>
          </a:prstGeom>
          <a:noFill/>
        </p:spPr>
        <p:txBody>
          <a:bodyPr wrap="squar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Left Atrium</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1124000" y="5373216"/>
            <a:ext cx="2295872" cy="369332"/>
          </a:xfrm>
          <a:prstGeom prst="rect">
            <a:avLst/>
          </a:prstGeom>
          <a:noFill/>
        </p:spPr>
        <p:txBody>
          <a:bodyPr wrap="squar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Right Ventricle</a:t>
            </a:r>
            <a:endParaRPr lang="en-GB"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6376392" y="5367487"/>
            <a:ext cx="2295872" cy="369332"/>
          </a:xfrm>
          <a:prstGeom prst="rect">
            <a:avLst/>
          </a:prstGeom>
          <a:noFill/>
        </p:spPr>
        <p:txBody>
          <a:bodyPr wrap="square" rtlCol="0">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Left Ventricle</a:t>
            </a:r>
            <a:endParaRPr lang="en-GB" b="1" dirty="0">
              <a:latin typeface="Tahoma" panose="020B0604030504040204" pitchFamily="34" charset="0"/>
              <a:ea typeface="Tahoma" panose="020B0604030504040204" pitchFamily="34" charset="0"/>
              <a:cs typeface="Tahoma" panose="020B0604030504040204" pitchFamily="34" charset="0"/>
            </a:endParaRPr>
          </a:p>
        </p:txBody>
      </p:sp>
      <p:cxnSp>
        <p:nvCxnSpPr>
          <p:cNvPr id="4" name="Straight Arrow Connector 3"/>
          <p:cNvCxnSpPr/>
          <p:nvPr/>
        </p:nvCxnSpPr>
        <p:spPr>
          <a:xfrm>
            <a:off x="2123728" y="3106948"/>
            <a:ext cx="1872208" cy="15461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076056" y="3079099"/>
            <a:ext cx="2016224" cy="9979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59832" y="5229200"/>
            <a:ext cx="1548172" cy="328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292080" y="4941168"/>
            <a:ext cx="1084312" cy="61098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8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332656"/>
            <a:ext cx="8280920" cy="6048672"/>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467544" y="630041"/>
            <a:ext cx="8280920" cy="3631763"/>
          </a:xfrm>
          <a:prstGeom prst="rect">
            <a:avLst/>
          </a:prstGeom>
          <a:noFill/>
          <a:ln>
            <a:noFill/>
          </a:ln>
        </p:spPr>
        <p:txBody>
          <a:bodyPr wrap="square" rtlCol="0">
            <a:spAutoFit/>
          </a:bodyPr>
          <a:lstStyle/>
          <a:p>
            <a:pPr algn="ctr"/>
            <a:r>
              <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a:t>
            </a: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he heart</a:t>
            </a:r>
          </a:p>
          <a:p>
            <a:pPr algn="ctr"/>
            <a:endParaRPr lang="en-GB" sz="9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dirty="0" smtClean="0">
                <a:latin typeface="Tahoma" panose="020B0604030504040204" pitchFamily="34" charset="0"/>
                <a:ea typeface="Tahoma" panose="020B0604030504040204" pitchFamily="34" charset="0"/>
                <a:cs typeface="Tahoma" panose="020B0604030504040204" pitchFamily="34" charset="0"/>
              </a:rPr>
              <a:t>Mammals </a:t>
            </a:r>
            <a:r>
              <a:rPr lang="en-GB" dirty="0">
                <a:latin typeface="Tahoma" panose="020B0604030504040204" pitchFamily="34" charset="0"/>
                <a:ea typeface="Tahoma" panose="020B0604030504040204" pitchFamily="34" charset="0"/>
                <a:cs typeface="Tahoma" panose="020B0604030504040204" pitchFamily="34" charset="0"/>
              </a:rPr>
              <a:t>have a double circulatory system. </a:t>
            </a:r>
            <a:r>
              <a:rPr lang="en-GB" dirty="0" smtClean="0">
                <a:latin typeface="Tahoma" panose="020B0604030504040204" pitchFamily="34" charset="0"/>
                <a:ea typeface="Tahoma" panose="020B0604030504040204" pitchFamily="34" charset="0"/>
                <a:cs typeface="Tahoma" panose="020B0604030504040204" pitchFamily="34" charset="0"/>
              </a:rPr>
              <a:t>This </a:t>
            </a:r>
            <a:r>
              <a:rPr lang="en-GB" dirty="0">
                <a:latin typeface="Tahoma" panose="020B0604030504040204" pitchFamily="34" charset="0"/>
                <a:ea typeface="Tahoma" panose="020B0604030504040204" pitchFamily="34" charset="0"/>
                <a:cs typeface="Tahoma" panose="020B0604030504040204" pitchFamily="34" charset="0"/>
              </a:rPr>
              <a:t>means our circulatory system has two circuits:  </a:t>
            </a:r>
          </a:p>
          <a:p>
            <a:pPr algn="ctr"/>
            <a:r>
              <a:rPr lang="en-GB" dirty="0">
                <a:latin typeface="Tahoma" panose="020B0604030504040204" pitchFamily="34" charset="0"/>
                <a:ea typeface="Tahoma" panose="020B0604030504040204" pitchFamily="34" charset="0"/>
                <a:cs typeface="Tahoma" panose="020B0604030504040204" pitchFamily="34" charset="0"/>
              </a:rPr>
              <a:t>- One links the heart and lungs</a:t>
            </a:r>
          </a:p>
          <a:p>
            <a:pPr algn="ctr"/>
            <a:r>
              <a:rPr lang="en-GB" dirty="0">
                <a:latin typeface="Tahoma" panose="020B0604030504040204" pitchFamily="34" charset="0"/>
                <a:ea typeface="Tahoma" panose="020B0604030504040204" pitchFamily="34" charset="0"/>
                <a:cs typeface="Tahoma" panose="020B0604030504040204" pitchFamily="34" charset="0"/>
              </a:rPr>
              <a:t>- The other circuit links the heart with the rest of the body</a:t>
            </a:r>
          </a:p>
          <a:p>
            <a:pPr algn="ctr"/>
            <a:endParaRPr lang="en-GB" dirty="0">
              <a:solidFill>
                <a:srgbClr val="4F81BD"/>
              </a:solidFill>
              <a:latin typeface="VAGRounded-Light" panose="020B0400000000000000" pitchFamily="34" charset="0"/>
            </a:endParaRPr>
          </a:p>
          <a:p>
            <a:pPr>
              <a:spcBef>
                <a:spcPct val="50000"/>
              </a:spcBef>
              <a:buClr>
                <a:srgbClr val="006600"/>
              </a:buClr>
            </a:pPr>
            <a:endParaRPr lang="en-GB" altLang="en-US" dirty="0" smtClean="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
        <p:nvSpPr>
          <p:cNvPr id="15" name="TextBox 14"/>
          <p:cNvSpPr txBox="1"/>
          <p:nvPr/>
        </p:nvSpPr>
        <p:spPr>
          <a:xfrm>
            <a:off x="1187624" y="3081959"/>
            <a:ext cx="1944216" cy="2308324"/>
          </a:xfrm>
          <a:prstGeom prst="rect">
            <a:avLst/>
          </a:prstGeom>
          <a:noFill/>
        </p:spPr>
        <p:txBody>
          <a:bodyPr wrap="square" rtlCol="0">
            <a:spAutoFit/>
          </a:bodyPr>
          <a:lstStyle/>
          <a:p>
            <a:pPr algn="ctr"/>
            <a:r>
              <a:rPr lang="en-GB" b="1" dirty="0" smtClean="0">
                <a:solidFill>
                  <a:srgbClr val="0070C0"/>
                </a:solidFill>
                <a:latin typeface="Tahoma" panose="020B0604030504040204" pitchFamily="34" charset="0"/>
                <a:ea typeface="Tahoma" panose="020B0604030504040204" pitchFamily="34" charset="0"/>
                <a:cs typeface="Tahoma" panose="020B0604030504040204" pitchFamily="34" charset="0"/>
              </a:rPr>
              <a:t>The right side receives deoxygenated blood from the body and sends it to the lungs to collect more oxygen. </a:t>
            </a:r>
            <a:endParaRPr lang="en-GB"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6420962" y="2969142"/>
            <a:ext cx="1944216" cy="2585323"/>
          </a:xfrm>
          <a:prstGeom prst="rect">
            <a:avLst/>
          </a:prstGeom>
          <a:noFill/>
        </p:spPr>
        <p:txBody>
          <a:bodyPr wrap="square" rtlCol="0">
            <a:spAutoFit/>
          </a:bodyPr>
          <a:lstStyle/>
          <a:p>
            <a:pPr algn="ctr"/>
            <a:r>
              <a:rPr lang="en-GB"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The left side receives oxygenated blood from the lungs and pumps it around the rest of the body.</a:t>
            </a:r>
            <a:endParaRPr lang="en-GB"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622" t="4161" r="12399" b="5236"/>
          <a:stretch/>
        </p:blipFill>
        <p:spPr bwMode="auto">
          <a:xfrm>
            <a:off x="3318065" y="2445922"/>
            <a:ext cx="2838111" cy="381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52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640792"/>
            <a:ext cx="8280920" cy="5884552"/>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467544" y="764704"/>
            <a:ext cx="8280920" cy="4093428"/>
          </a:xfrm>
          <a:prstGeom prst="rect">
            <a:avLst/>
          </a:prstGeom>
          <a:noFill/>
          <a:ln>
            <a:noFill/>
          </a:ln>
        </p:spPr>
        <p:txBody>
          <a:bodyPr wrap="square" rtlCol="0">
            <a:spAutoFit/>
          </a:bodyPr>
          <a:lstStyle/>
          <a:p>
            <a:pPr algn="ct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Blood Vessels</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Blood travels around the body in blood vessels. </a:t>
            </a: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There are three types of blood vessels: arteries, veins and capillaries.</a:t>
            </a:r>
          </a:p>
          <a:p>
            <a:pPr algn="ct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4530" r="4352" b="13238"/>
          <a:stretch/>
        </p:blipFill>
        <p:spPr bwMode="auto">
          <a:xfrm>
            <a:off x="3797758" y="2708920"/>
            <a:ext cx="1740411"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24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404664"/>
            <a:ext cx="8280920" cy="6120680"/>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611560" y="548680"/>
            <a:ext cx="7920880" cy="5201424"/>
          </a:xfrm>
          <a:prstGeom prst="rect">
            <a:avLst/>
          </a:prstGeom>
          <a:noFill/>
          <a:ln>
            <a:noFill/>
          </a:ln>
        </p:spPr>
        <p:txBody>
          <a:bodyPr wrap="square" rtlCol="0">
            <a:spAutoFit/>
          </a:bodyPr>
          <a:lstStyle/>
          <a:p>
            <a:pPr algn="ct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Arteries</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Arteries carry oxygenated blood away from the heart and around the body.</a:t>
            </a: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They have thick, elastic walls so they can carry blood under pressure.</a:t>
            </a: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Think: why do you think they need this?</a:t>
            </a:r>
          </a:p>
          <a:p>
            <a:pPr algn="ct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892" t="3701" r="2358" b="12671"/>
          <a:stretch/>
        </p:blipFill>
        <p:spPr bwMode="auto">
          <a:xfrm>
            <a:off x="3534353" y="4149080"/>
            <a:ext cx="2147301" cy="221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669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404664"/>
            <a:ext cx="8280920" cy="6120680"/>
          </a:xfrm>
          <a:prstGeom prst="round2DiagRect">
            <a:avLst/>
          </a:prstGeom>
          <a:solidFill>
            <a:schemeClr val="bg1"/>
          </a:solidFill>
          <a:ln w="57150">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6" name="TextBox 5"/>
          <p:cNvSpPr txBox="1"/>
          <p:nvPr/>
        </p:nvSpPr>
        <p:spPr>
          <a:xfrm>
            <a:off x="611560" y="548680"/>
            <a:ext cx="7920880" cy="4462760"/>
          </a:xfrm>
          <a:prstGeom prst="rect">
            <a:avLst/>
          </a:prstGeom>
          <a:noFill/>
          <a:ln>
            <a:noFill/>
          </a:ln>
        </p:spPr>
        <p:txBody>
          <a:bodyPr wrap="square" rtlCol="0">
            <a:spAutoFit/>
          </a:bodyPr>
          <a:lstStyle/>
          <a:p>
            <a:pPr algn="ctr"/>
            <a:r>
              <a:rPr lang="en-GB"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Veins</a:t>
            </a:r>
            <a:endParaRPr lang="en-GB"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dirty="0">
              <a:solidFill>
                <a:srgbClr val="4F81BD"/>
              </a:solidFill>
              <a:latin typeface="VAGRounded-Light" panose="020B0400000000000000"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Arteries carry deoxygenated blood back to the heart.</a:t>
            </a: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They have valves to stop the blood from flowing in the wrong direct.</a:t>
            </a:r>
          </a:p>
          <a:p>
            <a:pPr algn="ctr"/>
            <a:endParaRPr lang="en-GB" sz="2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Think: why do you think they need this?</a:t>
            </a:r>
          </a:p>
          <a:p>
            <a:pPr algn="ct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a:spcBef>
                <a:spcPct val="50000"/>
              </a:spcBef>
              <a:buClr>
                <a:srgbClr val="006600"/>
              </a:buClr>
            </a:pPr>
            <a:endParaRPr lang="en-GB" altLang="en-US" dirty="0"/>
          </a:p>
          <a:p>
            <a:pPr>
              <a:spcBef>
                <a:spcPct val="50000"/>
              </a:spcBef>
              <a:buClr>
                <a:srgbClr val="006600"/>
              </a:buClr>
            </a:pPr>
            <a:endParaRPr lang="en-GB" altLang="en-US" dirty="0"/>
          </a:p>
          <a:p>
            <a:endParaRPr lang="en-GB" dirty="0" smtClean="0">
              <a:solidFill>
                <a:prstClr val="black"/>
              </a:solidFill>
            </a:endParaRPr>
          </a:p>
          <a:p>
            <a:endParaRPr lang="en-GB" dirty="0">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892" t="3701" r="2358" b="12671"/>
          <a:stretch/>
        </p:blipFill>
        <p:spPr bwMode="auto">
          <a:xfrm>
            <a:off x="3261089" y="3465004"/>
            <a:ext cx="2693830" cy="277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71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TotalTime>
  <Words>1117</Words>
  <Application>Microsoft Office PowerPoint</Application>
  <PresentationFormat>On-screen Show (4:3)</PresentationFormat>
  <Paragraphs>181</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Devine</dc:creator>
  <cp:lastModifiedBy>Jennie Devine</cp:lastModifiedBy>
  <cp:revision>18</cp:revision>
  <dcterms:created xsi:type="dcterms:W3CDTF">2019-09-10T11:04:43Z</dcterms:created>
  <dcterms:modified xsi:type="dcterms:W3CDTF">2019-09-11T13:43:17Z</dcterms:modified>
</cp:coreProperties>
</file>